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handoutMasterIdLst>
    <p:handoutMasterId r:id="rId54"/>
  </p:handoutMasterIdLst>
  <p:sldIdLst>
    <p:sldId id="256" r:id="rId2"/>
    <p:sldId id="260" r:id="rId3"/>
    <p:sldId id="380" r:id="rId4"/>
    <p:sldId id="381" r:id="rId5"/>
    <p:sldId id="422" r:id="rId6"/>
    <p:sldId id="424" r:id="rId7"/>
    <p:sldId id="395" r:id="rId8"/>
    <p:sldId id="416" r:id="rId9"/>
    <p:sldId id="474" r:id="rId10"/>
    <p:sldId id="405" r:id="rId11"/>
    <p:sldId id="393" r:id="rId12"/>
    <p:sldId id="403" r:id="rId13"/>
    <p:sldId id="408" r:id="rId14"/>
    <p:sldId id="410" r:id="rId15"/>
    <p:sldId id="265" r:id="rId16"/>
    <p:sldId id="472" r:id="rId17"/>
    <p:sldId id="469" r:id="rId18"/>
    <p:sldId id="414" r:id="rId19"/>
    <p:sldId id="418" r:id="rId20"/>
    <p:sldId id="473" r:id="rId21"/>
    <p:sldId id="412" r:id="rId22"/>
    <p:sldId id="267" r:id="rId23"/>
    <p:sldId id="420" r:id="rId24"/>
    <p:sldId id="307" r:id="rId25"/>
    <p:sldId id="309" r:id="rId26"/>
    <p:sldId id="320" r:id="rId27"/>
    <p:sldId id="366" r:id="rId28"/>
    <p:sldId id="479" r:id="rId29"/>
    <p:sldId id="329" r:id="rId30"/>
    <p:sldId id="476" r:id="rId31"/>
    <p:sldId id="475" r:id="rId32"/>
    <p:sldId id="483" r:id="rId33"/>
    <p:sldId id="331" r:id="rId34"/>
    <p:sldId id="388" r:id="rId35"/>
    <p:sldId id="361" r:id="rId36"/>
    <p:sldId id="437" r:id="rId37"/>
    <p:sldId id="438" r:id="rId38"/>
    <p:sldId id="439" r:id="rId39"/>
    <p:sldId id="440" r:id="rId40"/>
    <p:sldId id="441" r:id="rId41"/>
    <p:sldId id="348" r:id="rId42"/>
    <p:sldId id="467" r:id="rId43"/>
    <p:sldId id="468" r:id="rId44"/>
    <p:sldId id="353" r:id="rId45"/>
    <p:sldId id="355" r:id="rId46"/>
    <p:sldId id="356" r:id="rId47"/>
    <p:sldId id="455" r:id="rId48"/>
    <p:sldId id="456" r:id="rId49"/>
    <p:sldId id="460" r:id="rId50"/>
    <p:sldId id="464" r:id="rId51"/>
    <p:sldId id="482"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image" Target="../media/image7.jpeg"/></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2" Type="http://schemas.openxmlformats.org/officeDocument/2006/relationships/oleObject" Target="file:///\\nask.man.ac.uk\home$\HELEN\Work%20for%20CF\EWCS\Tables%20for%20presentationv2.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nask.man.ac.uk\home$\HELEN\Work%20for%20CF\EWCS\Tables%20for%20presentationv2.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7.xml.rels><?xml version="1.0" encoding="UTF-8" standalone="yes"?>
<Relationships xmlns="http://schemas.openxmlformats.org/package/2006/relationships"><Relationship Id="rId2" Type="http://schemas.openxmlformats.org/officeDocument/2006/relationships/oleObject" Target="file:///\\nask.man.ac.uk\home$\HELEN\Work%20for%20CF\EWCS\Tables%20for%20presentationv2.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2934100344114921"/>
          <c:y val="3.6443179379910776E-2"/>
          <c:w val="0.64502952755905774"/>
          <c:h val="0.86459721389680111"/>
        </c:manualLayout>
      </c:layout>
      <c:lineChart>
        <c:grouping val="standard"/>
        <c:ser>
          <c:idx val="0"/>
          <c:order val="0"/>
          <c:tx>
            <c:strRef>
              <c:f>Hoja1!$B$1</c:f>
              <c:strCache>
                <c:ptCount val="1"/>
                <c:pt idx="0">
                  <c:v>Brecha de tasa de desempleo</c:v>
                </c:pt>
              </c:strCache>
            </c:strRef>
          </c:tx>
          <c:marker>
            <c:symbol val="none"/>
          </c:marker>
          <c:dLbls>
            <c:dLbl>
              <c:idx val="1"/>
              <c:layout>
                <c:manualLayout>
                  <c:x val="-3.08641975308643E-3"/>
                  <c:y val="3.3672391930733854E-2"/>
                </c:manualLayout>
              </c:layout>
              <c:showVal val="1"/>
            </c:dLbl>
            <c:dLbl>
              <c:idx val="2"/>
              <c:layout>
                <c:manualLayout>
                  <c:x val="1.5432098765432159E-3"/>
                  <c:y val="2.244804033970229E-2"/>
                </c:manualLayout>
              </c:layout>
              <c:showVal val="1"/>
            </c:dLbl>
            <c:dLbl>
              <c:idx val="3"/>
              <c:layout>
                <c:manualLayout>
                  <c:x val="-3.08641975308643E-3"/>
                  <c:y val="-3.0866359269839376E-2"/>
                </c:manualLayout>
              </c:layout>
              <c:showVal val="1"/>
            </c:dLbl>
            <c:txPr>
              <a:bodyPr/>
              <a:lstStyle/>
              <a:p>
                <a:pPr>
                  <a:defRPr b="1"/>
                </a:pPr>
                <a:endParaRPr lang="es-ES"/>
              </a:p>
            </c:txPr>
            <c:showVal val="1"/>
          </c:dLbls>
          <c:cat>
            <c:numRef>
              <c:f>Hoja1!$A$2:$A$8</c:f>
              <c:numCache>
                <c:formatCode>General</c:formatCode>
                <c:ptCount val="7"/>
                <c:pt idx="0">
                  <c:v>2008</c:v>
                </c:pt>
                <c:pt idx="1">
                  <c:v>2009</c:v>
                </c:pt>
                <c:pt idx="2">
                  <c:v>2010</c:v>
                </c:pt>
                <c:pt idx="3">
                  <c:v>2011</c:v>
                </c:pt>
                <c:pt idx="4">
                  <c:v>2012</c:v>
                </c:pt>
                <c:pt idx="5">
                  <c:v>2013</c:v>
                </c:pt>
                <c:pt idx="6">
                  <c:v>2014</c:v>
                </c:pt>
              </c:numCache>
            </c:numRef>
          </c:cat>
          <c:val>
            <c:numRef>
              <c:f>Hoja1!$B$2:$B$8</c:f>
              <c:numCache>
                <c:formatCode>General</c:formatCode>
                <c:ptCount val="7"/>
                <c:pt idx="0">
                  <c:v>3</c:v>
                </c:pt>
                <c:pt idx="1">
                  <c:v>0.70000000000000062</c:v>
                </c:pt>
                <c:pt idx="2">
                  <c:v>0.60000000000000064</c:v>
                </c:pt>
                <c:pt idx="3">
                  <c:v>0.70000000000000062</c:v>
                </c:pt>
                <c:pt idx="4">
                  <c:v>0.5</c:v>
                </c:pt>
                <c:pt idx="5">
                  <c:v>1.1000000000000001</c:v>
                </c:pt>
                <c:pt idx="6">
                  <c:v>1.8</c:v>
                </c:pt>
              </c:numCache>
            </c:numRef>
          </c:val>
        </c:ser>
        <c:marker val="1"/>
        <c:axId val="66797568"/>
        <c:axId val="66088960"/>
      </c:lineChart>
      <c:catAx>
        <c:axId val="66797568"/>
        <c:scaling>
          <c:orientation val="minMax"/>
        </c:scaling>
        <c:axPos val="b"/>
        <c:numFmt formatCode="General" sourceLinked="1"/>
        <c:majorTickMark val="none"/>
        <c:tickLblPos val="nextTo"/>
        <c:crossAx val="66088960"/>
        <c:crosses val="autoZero"/>
        <c:auto val="1"/>
        <c:lblAlgn val="ctr"/>
        <c:lblOffset val="100"/>
      </c:catAx>
      <c:valAx>
        <c:axId val="66088960"/>
        <c:scaling>
          <c:orientation val="minMax"/>
        </c:scaling>
        <c:axPos val="l"/>
        <c:majorGridlines/>
        <c:minorGridlines/>
        <c:numFmt formatCode="General" sourceLinked="1"/>
        <c:majorTickMark val="none"/>
        <c:tickLblPos val="nextTo"/>
        <c:spPr>
          <a:blipFill>
            <a:blip xmlns:r="http://schemas.openxmlformats.org/officeDocument/2006/relationships" r:embed="rId1"/>
            <a:tile tx="0" ty="0" sx="100000" sy="100000" flip="none" algn="tl"/>
          </a:blipFill>
        </c:spPr>
        <c:crossAx val="66797568"/>
        <c:crosses val="autoZero"/>
        <c:crossBetween val="between"/>
      </c:valAx>
      <c:spPr>
        <a:noFill/>
      </c:spPr>
    </c:plotArea>
    <c:legend>
      <c:legendPos val="r"/>
      <c:layout>
        <c:manualLayout>
          <c:xMode val="edge"/>
          <c:yMode val="edge"/>
          <c:x val="0.79638111208321172"/>
          <c:y val="0.54713878380518544"/>
          <c:w val="0.19435962865752887"/>
          <c:h val="0.28870513563196176"/>
        </c:manualLayout>
      </c:layout>
    </c:legend>
    <c:plotVisOnly val="1"/>
  </c:chart>
  <c:spPr>
    <a:solidFill>
      <a:schemeClr val="accent2">
        <a:lumMod val="20000"/>
        <a:lumOff val="80000"/>
      </a:schemeClr>
    </a:solidFill>
  </c:spPr>
  <c:txPr>
    <a:bodyPr/>
    <a:lstStyle/>
    <a:p>
      <a:pPr>
        <a:defRPr sz="1800"/>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200" b="1" dirty="0"/>
              <a:t>% Mujeres a tiempo parcial sobre el total de ocupados</a:t>
            </a:r>
          </a:p>
        </c:rich>
      </c:tx>
      <c:layout>
        <c:manualLayout>
          <c:xMode val="edge"/>
          <c:yMode val="edge"/>
          <c:x val="6.9748252690104331E-2"/>
          <c:y val="3.4020450477007642E-2"/>
        </c:manualLayout>
      </c:layout>
    </c:title>
    <c:plotArea>
      <c:layout>
        <c:manualLayout>
          <c:layoutTarget val="inner"/>
          <c:xMode val="edge"/>
          <c:yMode val="edge"/>
          <c:x val="8.5930654696200356E-2"/>
          <c:y val="0.15061435117220601"/>
          <c:w val="0.59336841072435886"/>
          <c:h val="0.74665977134214323"/>
        </c:manualLayout>
      </c:layout>
      <c:lineChart>
        <c:grouping val="stacked"/>
        <c:ser>
          <c:idx val="0"/>
          <c:order val="0"/>
          <c:tx>
            <c:strRef>
              <c:f>Hoja1!$B$1</c:f>
              <c:strCache>
                <c:ptCount val="1"/>
                <c:pt idx="0">
                  <c:v>% Mujeres a tiempo parcial sobre el total de ocupados</c:v>
                </c:pt>
              </c:strCache>
            </c:strRef>
          </c:tx>
          <c:marker>
            <c:symbol val="none"/>
          </c:marker>
          <c:dLbls>
            <c:dLbl>
              <c:idx val="0"/>
              <c:layout>
                <c:manualLayout>
                  <c:x val="-9.3457943925234141E-3"/>
                  <c:y val="3.3898305084745811E-2"/>
                </c:manualLayout>
              </c:layout>
              <c:showVal val="1"/>
            </c:dLbl>
            <c:dLbl>
              <c:idx val="1"/>
              <c:layout>
                <c:manualLayout>
                  <c:x val="0"/>
                  <c:y val="1.1299435028248589E-2"/>
                </c:manualLayout>
              </c:layout>
              <c:showVal val="1"/>
            </c:dLbl>
            <c:dLbl>
              <c:idx val="2"/>
              <c:layout>
                <c:manualLayout>
                  <c:x val="4.6728971962616992E-3"/>
                  <c:y val="1.9774011299435117E-2"/>
                </c:manualLayout>
              </c:layout>
              <c:showVal val="1"/>
            </c:dLbl>
            <c:dLbl>
              <c:idx val="4"/>
              <c:layout>
                <c:manualLayout>
                  <c:x val="-4.6728971962616992E-3"/>
                  <c:y val="-2.8248587570621556E-3"/>
                </c:manualLayout>
              </c:layout>
              <c:showVal val="1"/>
            </c:dLbl>
            <c:txPr>
              <a:bodyPr/>
              <a:lstStyle/>
              <a:p>
                <a:pPr>
                  <a:defRPr sz="1000"/>
                </a:pPr>
                <a:endParaRPr lang="es-ES"/>
              </a:p>
            </c:txPr>
            <c:showVal val="1"/>
          </c:dLbls>
          <c:cat>
            <c:numRef>
              <c:f>Hoja1!$A$2:$A$6</c:f>
              <c:numCache>
                <c:formatCode>General</c:formatCode>
                <c:ptCount val="5"/>
                <c:pt idx="0">
                  <c:v>2008</c:v>
                </c:pt>
                <c:pt idx="1">
                  <c:v>2009</c:v>
                </c:pt>
                <c:pt idx="2">
                  <c:v>2010</c:v>
                </c:pt>
                <c:pt idx="3">
                  <c:v>2011</c:v>
                </c:pt>
                <c:pt idx="4">
                  <c:v>2012</c:v>
                </c:pt>
              </c:numCache>
            </c:numRef>
          </c:cat>
          <c:val>
            <c:numRef>
              <c:f>Hoja1!$B$2:$B$6</c:f>
              <c:numCache>
                <c:formatCode>General</c:formatCode>
                <c:ptCount val="5"/>
                <c:pt idx="0">
                  <c:v>9.5</c:v>
                </c:pt>
                <c:pt idx="1">
                  <c:v>10.1</c:v>
                </c:pt>
                <c:pt idx="2">
                  <c:v>10.3</c:v>
                </c:pt>
                <c:pt idx="3">
                  <c:v>10.5</c:v>
                </c:pt>
                <c:pt idx="4">
                  <c:v>11.1</c:v>
                </c:pt>
              </c:numCache>
            </c:numRef>
          </c:val>
        </c:ser>
        <c:marker val="1"/>
        <c:axId val="85219584"/>
        <c:axId val="85235968"/>
      </c:lineChart>
      <c:catAx>
        <c:axId val="85219584"/>
        <c:scaling>
          <c:orientation val="minMax"/>
        </c:scaling>
        <c:axPos val="b"/>
        <c:numFmt formatCode="General" sourceLinked="1"/>
        <c:tickLblPos val="nextTo"/>
        <c:txPr>
          <a:bodyPr/>
          <a:lstStyle/>
          <a:p>
            <a:pPr>
              <a:defRPr sz="1000"/>
            </a:pPr>
            <a:endParaRPr lang="es-ES"/>
          </a:p>
        </c:txPr>
        <c:crossAx val="85235968"/>
        <c:crosses val="autoZero"/>
        <c:auto val="1"/>
        <c:lblAlgn val="ctr"/>
        <c:lblOffset val="100"/>
      </c:catAx>
      <c:valAx>
        <c:axId val="85235968"/>
        <c:scaling>
          <c:orientation val="minMax"/>
        </c:scaling>
        <c:axPos val="l"/>
        <c:majorGridlines/>
        <c:numFmt formatCode="General" sourceLinked="1"/>
        <c:tickLblPos val="nextTo"/>
        <c:txPr>
          <a:bodyPr/>
          <a:lstStyle/>
          <a:p>
            <a:pPr>
              <a:defRPr sz="1000"/>
            </a:pPr>
            <a:endParaRPr lang="es-ES"/>
          </a:p>
        </c:txPr>
        <c:crossAx val="85219584"/>
        <c:crosses val="autoZero"/>
        <c:crossBetween val="between"/>
      </c:valAx>
      <c:spPr>
        <a:solidFill>
          <a:schemeClr val="bg2"/>
        </a:solidFill>
      </c:spPr>
    </c:plotArea>
    <c:plotVisOnly val="1"/>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Sheet1!$B$150</c:f>
              <c:strCache>
                <c:ptCount val="1"/>
                <c:pt idx="0">
                  <c:v>Women</c:v>
                </c:pt>
              </c:strCache>
            </c:strRef>
          </c:tx>
          <c:cat>
            <c:strRef>
              <c:f>Sheet1!$A$151:$A$178</c:f>
              <c:strCache>
                <c:ptCount val="28"/>
                <c:pt idx="0">
                  <c:v>BG</c:v>
                </c:pt>
                <c:pt idx="1">
                  <c:v>SK</c:v>
                </c:pt>
                <c:pt idx="2">
                  <c:v>HU</c:v>
                </c:pt>
                <c:pt idx="3">
                  <c:v>RO</c:v>
                </c:pt>
                <c:pt idx="4">
                  <c:v>LV</c:v>
                </c:pt>
                <c:pt idx="5">
                  <c:v>CZ</c:v>
                </c:pt>
                <c:pt idx="6">
                  <c:v>LT</c:v>
                </c:pt>
                <c:pt idx="7">
                  <c:v>PL</c:v>
                </c:pt>
                <c:pt idx="8">
                  <c:v>EE</c:v>
                </c:pt>
                <c:pt idx="9">
                  <c:v>EL</c:v>
                </c:pt>
                <c:pt idx="10">
                  <c:v>SI</c:v>
                </c:pt>
                <c:pt idx="11">
                  <c:v>PT</c:v>
                </c:pt>
                <c:pt idx="12">
                  <c:v>CY</c:v>
                </c:pt>
                <c:pt idx="13">
                  <c:v>FI</c:v>
                </c:pt>
                <c:pt idx="14">
                  <c:v>ES</c:v>
                </c:pt>
                <c:pt idx="15">
                  <c:v>MT</c:v>
                </c:pt>
                <c:pt idx="16">
                  <c:v>FR</c:v>
                </c:pt>
                <c:pt idx="17">
                  <c:v>IT</c:v>
                </c:pt>
                <c:pt idx="18">
                  <c:v>EU-27</c:v>
                </c:pt>
                <c:pt idx="19">
                  <c:v>IE</c:v>
                </c:pt>
                <c:pt idx="20">
                  <c:v>DK</c:v>
                </c:pt>
                <c:pt idx="21">
                  <c:v>LU</c:v>
                </c:pt>
                <c:pt idx="22">
                  <c:v>SE</c:v>
                </c:pt>
                <c:pt idx="23">
                  <c:v>UK</c:v>
                </c:pt>
                <c:pt idx="24">
                  <c:v>BE</c:v>
                </c:pt>
                <c:pt idx="25">
                  <c:v>AU</c:v>
                </c:pt>
                <c:pt idx="26">
                  <c:v>DE</c:v>
                </c:pt>
                <c:pt idx="27">
                  <c:v>NL</c:v>
                </c:pt>
              </c:strCache>
            </c:strRef>
          </c:cat>
          <c:val>
            <c:numRef>
              <c:f>Sheet1!$B$151:$B$178</c:f>
              <c:numCache>
                <c:formatCode>General</c:formatCode>
                <c:ptCount val="28"/>
                <c:pt idx="0">
                  <c:v>3</c:v>
                </c:pt>
                <c:pt idx="1">
                  <c:v>6.2</c:v>
                </c:pt>
                <c:pt idx="2">
                  <c:v>9</c:v>
                </c:pt>
                <c:pt idx="3">
                  <c:v>9.3000000000000007</c:v>
                </c:pt>
                <c:pt idx="4">
                  <c:v>9.4</c:v>
                </c:pt>
                <c:pt idx="5">
                  <c:v>10</c:v>
                </c:pt>
                <c:pt idx="6">
                  <c:v>10.200000000000001</c:v>
                </c:pt>
                <c:pt idx="7">
                  <c:v>10.4</c:v>
                </c:pt>
                <c:pt idx="8">
                  <c:v>12.4</c:v>
                </c:pt>
                <c:pt idx="9">
                  <c:v>12.6</c:v>
                </c:pt>
                <c:pt idx="10">
                  <c:v>12.6</c:v>
                </c:pt>
                <c:pt idx="11">
                  <c:v>14</c:v>
                </c:pt>
                <c:pt idx="12">
                  <c:v>15.6</c:v>
                </c:pt>
                <c:pt idx="13">
                  <c:v>19.399999999999999</c:v>
                </c:pt>
                <c:pt idx="14">
                  <c:v>25.2</c:v>
                </c:pt>
                <c:pt idx="15">
                  <c:v>26.5</c:v>
                </c:pt>
                <c:pt idx="16">
                  <c:v>30.4</c:v>
                </c:pt>
                <c:pt idx="17">
                  <c:v>31.8</c:v>
                </c:pt>
                <c:pt idx="18">
                  <c:v>32.5</c:v>
                </c:pt>
                <c:pt idx="19">
                  <c:v>35</c:v>
                </c:pt>
                <c:pt idx="20">
                  <c:v>35.300000000000004</c:v>
                </c:pt>
                <c:pt idx="21">
                  <c:v>35.9</c:v>
                </c:pt>
                <c:pt idx="22">
                  <c:v>37.700000000000003</c:v>
                </c:pt>
                <c:pt idx="23">
                  <c:v>41.5</c:v>
                </c:pt>
                <c:pt idx="24">
                  <c:v>42.5</c:v>
                </c:pt>
                <c:pt idx="25">
                  <c:v>45</c:v>
                </c:pt>
                <c:pt idx="26">
                  <c:v>46.7</c:v>
                </c:pt>
                <c:pt idx="27">
                  <c:v>77</c:v>
                </c:pt>
              </c:numCache>
            </c:numRef>
          </c:val>
        </c:ser>
        <c:ser>
          <c:idx val="1"/>
          <c:order val="1"/>
          <c:tx>
            <c:strRef>
              <c:f>Sheet1!$C$150</c:f>
              <c:strCache>
                <c:ptCount val="1"/>
                <c:pt idx="0">
                  <c:v>Men</c:v>
                </c:pt>
              </c:strCache>
            </c:strRef>
          </c:tx>
          <c:cat>
            <c:strRef>
              <c:f>Sheet1!$A$151:$A$178</c:f>
              <c:strCache>
                <c:ptCount val="28"/>
                <c:pt idx="0">
                  <c:v>BG</c:v>
                </c:pt>
                <c:pt idx="1">
                  <c:v>SK</c:v>
                </c:pt>
                <c:pt idx="2">
                  <c:v>HU</c:v>
                </c:pt>
                <c:pt idx="3">
                  <c:v>RO</c:v>
                </c:pt>
                <c:pt idx="4">
                  <c:v>LV</c:v>
                </c:pt>
                <c:pt idx="5">
                  <c:v>CZ</c:v>
                </c:pt>
                <c:pt idx="6">
                  <c:v>LT</c:v>
                </c:pt>
                <c:pt idx="7">
                  <c:v>PL</c:v>
                </c:pt>
                <c:pt idx="8">
                  <c:v>EE</c:v>
                </c:pt>
                <c:pt idx="9">
                  <c:v>EL</c:v>
                </c:pt>
                <c:pt idx="10">
                  <c:v>SI</c:v>
                </c:pt>
                <c:pt idx="11">
                  <c:v>PT</c:v>
                </c:pt>
                <c:pt idx="12">
                  <c:v>CY</c:v>
                </c:pt>
                <c:pt idx="13">
                  <c:v>FI</c:v>
                </c:pt>
                <c:pt idx="14">
                  <c:v>ES</c:v>
                </c:pt>
                <c:pt idx="15">
                  <c:v>MT</c:v>
                </c:pt>
                <c:pt idx="16">
                  <c:v>FR</c:v>
                </c:pt>
                <c:pt idx="17">
                  <c:v>IT</c:v>
                </c:pt>
                <c:pt idx="18">
                  <c:v>EU-27</c:v>
                </c:pt>
                <c:pt idx="19">
                  <c:v>IE</c:v>
                </c:pt>
                <c:pt idx="20">
                  <c:v>DK</c:v>
                </c:pt>
                <c:pt idx="21">
                  <c:v>LU</c:v>
                </c:pt>
                <c:pt idx="22">
                  <c:v>SE</c:v>
                </c:pt>
                <c:pt idx="23">
                  <c:v>UK</c:v>
                </c:pt>
                <c:pt idx="24">
                  <c:v>BE</c:v>
                </c:pt>
                <c:pt idx="25">
                  <c:v>AU</c:v>
                </c:pt>
                <c:pt idx="26">
                  <c:v>DE</c:v>
                </c:pt>
                <c:pt idx="27">
                  <c:v>NL</c:v>
                </c:pt>
              </c:strCache>
            </c:strRef>
          </c:cat>
          <c:val>
            <c:numRef>
              <c:f>Sheet1!$C$151:$C$178</c:f>
              <c:numCache>
                <c:formatCode>General</c:formatCode>
                <c:ptCount val="28"/>
                <c:pt idx="0">
                  <c:v>2</c:v>
                </c:pt>
                <c:pt idx="1">
                  <c:v>3.3</c:v>
                </c:pt>
                <c:pt idx="2">
                  <c:v>4.0999999999999996</c:v>
                </c:pt>
                <c:pt idx="3">
                  <c:v>8.4</c:v>
                </c:pt>
                <c:pt idx="4">
                  <c:v>5.7</c:v>
                </c:pt>
                <c:pt idx="5">
                  <c:v>2.5</c:v>
                </c:pt>
                <c:pt idx="6">
                  <c:v>6.4</c:v>
                </c:pt>
                <c:pt idx="7">
                  <c:v>4.5</c:v>
                </c:pt>
                <c:pt idx="8">
                  <c:v>5.5</c:v>
                </c:pt>
                <c:pt idx="9">
                  <c:v>5.4</c:v>
                </c:pt>
                <c:pt idx="10">
                  <c:v>6.5</c:v>
                </c:pt>
                <c:pt idx="11">
                  <c:v>8.2000000000000011</c:v>
                </c:pt>
                <c:pt idx="12">
                  <c:v>8.4</c:v>
                </c:pt>
                <c:pt idx="13">
                  <c:v>8.8000000000000007</c:v>
                </c:pt>
                <c:pt idx="14">
                  <c:v>7.7</c:v>
                </c:pt>
                <c:pt idx="15">
                  <c:v>6.7</c:v>
                </c:pt>
                <c:pt idx="16">
                  <c:v>6.7</c:v>
                </c:pt>
                <c:pt idx="17">
                  <c:v>7.4</c:v>
                </c:pt>
                <c:pt idx="18">
                  <c:v>8.7000000000000011</c:v>
                </c:pt>
                <c:pt idx="19">
                  <c:v>13.5</c:v>
                </c:pt>
                <c:pt idx="20">
                  <c:v>14.8</c:v>
                </c:pt>
                <c:pt idx="21">
                  <c:v>5.0999999999999996</c:v>
                </c:pt>
                <c:pt idx="22">
                  <c:v>12.8</c:v>
                </c:pt>
                <c:pt idx="23">
                  <c:v>11.5</c:v>
                </c:pt>
                <c:pt idx="24">
                  <c:v>8.7000000000000011</c:v>
                </c:pt>
                <c:pt idx="25">
                  <c:v>8.8000000000000007</c:v>
                </c:pt>
                <c:pt idx="26">
                  <c:v>9.1</c:v>
                </c:pt>
                <c:pt idx="27">
                  <c:v>26.2</c:v>
                </c:pt>
              </c:numCache>
            </c:numRef>
          </c:val>
        </c:ser>
        <c:axId val="62698240"/>
        <c:axId val="65921024"/>
      </c:barChart>
      <c:catAx>
        <c:axId val="62698240"/>
        <c:scaling>
          <c:orientation val="minMax"/>
        </c:scaling>
        <c:axPos val="b"/>
        <c:tickLblPos val="nextTo"/>
        <c:txPr>
          <a:bodyPr/>
          <a:lstStyle/>
          <a:p>
            <a:pPr>
              <a:defRPr sz="1400" b="1"/>
            </a:pPr>
            <a:endParaRPr lang="es-ES"/>
          </a:p>
        </c:txPr>
        <c:crossAx val="65921024"/>
        <c:crosses val="autoZero"/>
        <c:auto val="1"/>
        <c:lblAlgn val="ctr"/>
        <c:lblOffset val="100"/>
      </c:catAx>
      <c:valAx>
        <c:axId val="65921024"/>
        <c:scaling>
          <c:orientation val="minMax"/>
          <c:max val="80"/>
        </c:scaling>
        <c:axPos val="l"/>
        <c:majorGridlines/>
        <c:title>
          <c:tx>
            <c:rich>
              <a:bodyPr rot="0" vert="wordArtVert"/>
              <a:lstStyle/>
              <a:p>
                <a:pPr>
                  <a:defRPr sz="1600"/>
                </a:pPr>
                <a:r>
                  <a:rPr lang="en-GB" sz="1600"/>
                  <a:t>%</a:t>
                </a:r>
              </a:p>
            </c:rich>
          </c:tx>
          <c:layout/>
        </c:title>
        <c:numFmt formatCode="General" sourceLinked="1"/>
        <c:tickLblPos val="nextTo"/>
        <c:txPr>
          <a:bodyPr/>
          <a:lstStyle/>
          <a:p>
            <a:pPr>
              <a:defRPr sz="1600"/>
            </a:pPr>
            <a:endParaRPr lang="es-ES"/>
          </a:p>
        </c:txPr>
        <c:crossAx val="62698240"/>
        <c:crosses val="autoZero"/>
        <c:crossBetween val="between"/>
      </c:valAx>
    </c:plotArea>
    <c:legend>
      <c:legendPos val="r"/>
      <c:layout/>
      <c:txPr>
        <a:bodyPr/>
        <a:lstStyle/>
        <a:p>
          <a:pPr>
            <a:defRPr sz="1600"/>
          </a:pPr>
          <a:endParaRPr lang="es-ES"/>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Sheet1!$B$198</c:f>
              <c:strCache>
                <c:ptCount val="1"/>
                <c:pt idx="0">
                  <c:v>Men</c:v>
                </c:pt>
              </c:strCache>
            </c:strRef>
          </c:tx>
          <c:dLbls>
            <c:txPr>
              <a:bodyPr/>
              <a:lstStyle/>
              <a:p>
                <a:pPr>
                  <a:defRPr sz="1600" b="1"/>
                </a:pPr>
                <a:endParaRPr lang="es-ES"/>
              </a:p>
            </c:txPr>
            <c:dLblPos val="inEnd"/>
            <c:showVal val="1"/>
          </c:dLbls>
          <c:cat>
            <c:strRef>
              <c:f>Sheet1!$A$199:$A$201</c:f>
              <c:strCache>
                <c:ptCount val="3"/>
                <c:pt idx="0">
                  <c:v>&lt;30 hours</c:v>
                </c:pt>
                <c:pt idx="1">
                  <c:v>30-47 hours</c:v>
                </c:pt>
                <c:pt idx="2">
                  <c:v>48+ hours</c:v>
                </c:pt>
              </c:strCache>
            </c:strRef>
          </c:cat>
          <c:val>
            <c:numRef>
              <c:f>Sheet1!$B$199:$B$201</c:f>
              <c:numCache>
                <c:formatCode>General</c:formatCode>
                <c:ptCount val="3"/>
                <c:pt idx="0">
                  <c:v>7.4</c:v>
                </c:pt>
                <c:pt idx="1">
                  <c:v>70.900000000000006</c:v>
                </c:pt>
                <c:pt idx="2">
                  <c:v>21.7</c:v>
                </c:pt>
              </c:numCache>
            </c:numRef>
          </c:val>
        </c:ser>
        <c:ser>
          <c:idx val="1"/>
          <c:order val="1"/>
          <c:tx>
            <c:strRef>
              <c:f>Sheet1!$C$198</c:f>
              <c:strCache>
                <c:ptCount val="1"/>
                <c:pt idx="0">
                  <c:v>Women</c:v>
                </c:pt>
              </c:strCache>
            </c:strRef>
          </c:tx>
          <c:dLbls>
            <c:txPr>
              <a:bodyPr/>
              <a:lstStyle/>
              <a:p>
                <a:pPr>
                  <a:defRPr sz="1600" b="1"/>
                </a:pPr>
                <a:endParaRPr lang="es-ES"/>
              </a:p>
            </c:txPr>
            <c:dLblPos val="ctr"/>
            <c:showVal val="1"/>
          </c:dLbls>
          <c:cat>
            <c:strRef>
              <c:f>Sheet1!$A$199:$A$201</c:f>
              <c:strCache>
                <c:ptCount val="3"/>
                <c:pt idx="0">
                  <c:v>&lt;30 hours</c:v>
                </c:pt>
                <c:pt idx="1">
                  <c:v>30-47 hours</c:v>
                </c:pt>
                <c:pt idx="2">
                  <c:v>48+ hours</c:v>
                </c:pt>
              </c:strCache>
            </c:strRef>
          </c:cat>
          <c:val>
            <c:numRef>
              <c:f>Sheet1!$C$199:$C$201</c:f>
              <c:numCache>
                <c:formatCode>General</c:formatCode>
                <c:ptCount val="3"/>
                <c:pt idx="0">
                  <c:v>27.3</c:v>
                </c:pt>
                <c:pt idx="1">
                  <c:v>62.5</c:v>
                </c:pt>
                <c:pt idx="2">
                  <c:v>10.200000000000001</c:v>
                </c:pt>
              </c:numCache>
            </c:numRef>
          </c:val>
        </c:ser>
        <c:axId val="66081920"/>
        <c:axId val="66083456"/>
      </c:barChart>
      <c:catAx>
        <c:axId val="66081920"/>
        <c:scaling>
          <c:orientation val="minMax"/>
        </c:scaling>
        <c:axPos val="b"/>
        <c:tickLblPos val="nextTo"/>
        <c:txPr>
          <a:bodyPr/>
          <a:lstStyle/>
          <a:p>
            <a:pPr>
              <a:defRPr sz="1600" b="1"/>
            </a:pPr>
            <a:endParaRPr lang="es-ES"/>
          </a:p>
        </c:txPr>
        <c:crossAx val="66083456"/>
        <c:crosses val="autoZero"/>
        <c:auto val="1"/>
        <c:lblAlgn val="ctr"/>
        <c:lblOffset val="100"/>
      </c:catAx>
      <c:valAx>
        <c:axId val="66083456"/>
        <c:scaling>
          <c:orientation val="minMax"/>
        </c:scaling>
        <c:axPos val="l"/>
        <c:majorGridlines/>
        <c:title>
          <c:tx>
            <c:rich>
              <a:bodyPr rot="0" vert="wordArtVert"/>
              <a:lstStyle/>
              <a:p>
                <a:pPr>
                  <a:defRPr sz="1600"/>
                </a:pPr>
                <a:r>
                  <a:rPr lang="en-GB" sz="1600"/>
                  <a:t>%</a:t>
                </a:r>
              </a:p>
            </c:rich>
          </c:tx>
          <c:layout/>
        </c:title>
        <c:numFmt formatCode="General" sourceLinked="1"/>
        <c:tickLblPos val="nextTo"/>
        <c:txPr>
          <a:bodyPr/>
          <a:lstStyle/>
          <a:p>
            <a:pPr>
              <a:defRPr sz="1600"/>
            </a:pPr>
            <a:endParaRPr lang="es-ES"/>
          </a:p>
        </c:txPr>
        <c:crossAx val="66081920"/>
        <c:crosses val="autoZero"/>
        <c:crossBetween val="between"/>
      </c:valAx>
    </c:plotArea>
    <c:legend>
      <c:legendPos val="r"/>
      <c:layout>
        <c:manualLayout>
          <c:xMode val="edge"/>
          <c:yMode val="edge"/>
          <c:x val="0.86632284476683152"/>
          <c:y val="0.74895676604439532"/>
          <c:w val="0.13367715523316837"/>
          <c:h val="0.19779836537568496"/>
        </c:manualLayout>
      </c:layout>
      <c:txPr>
        <a:bodyPr/>
        <a:lstStyle/>
        <a:p>
          <a:pPr>
            <a:defRPr sz="1600"/>
          </a:pPr>
          <a:endParaRPr lang="es-ES"/>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layout/>
    </c:title>
    <c:view3D>
      <c:rotX val="75"/>
      <c:perspective val="30"/>
    </c:view3D>
    <c:plotArea>
      <c:layout>
        <c:manualLayout>
          <c:layoutTarget val="inner"/>
          <c:xMode val="edge"/>
          <c:yMode val="edge"/>
          <c:x val="9.8447583757912627E-2"/>
          <c:y val="0.13440266841644796"/>
          <c:w val="0.82924862333385085"/>
          <c:h val="0.70486132983377092"/>
        </c:manualLayout>
      </c:layout>
      <c:pie3DChart>
        <c:varyColors val="1"/>
        <c:ser>
          <c:idx val="0"/>
          <c:order val="0"/>
          <c:tx>
            <c:strRef>
              <c:f>Hoja1!$B$1</c:f>
              <c:strCache>
                <c:ptCount val="1"/>
                <c:pt idx="0">
                  <c:v>2014</c:v>
                </c:pt>
              </c:strCache>
            </c:strRef>
          </c:tx>
          <c:dLbls>
            <c:txPr>
              <a:bodyPr/>
              <a:lstStyle/>
              <a:p>
                <a:pPr>
                  <a:defRPr sz="1600" b="1"/>
                </a:pPr>
                <a:endParaRPr lang="es-ES"/>
              </a:p>
            </c:txPr>
            <c:showVal val="1"/>
            <c:showLeaderLines val="1"/>
          </c:dLbls>
          <c:cat>
            <c:strRef>
              <c:f>Hoja1!$A$2:$A$3</c:f>
              <c:strCache>
                <c:ptCount val="2"/>
                <c:pt idx="0">
                  <c:v>Hombres</c:v>
                </c:pt>
                <c:pt idx="1">
                  <c:v>Mujeres</c:v>
                </c:pt>
              </c:strCache>
            </c:strRef>
          </c:cat>
          <c:val>
            <c:numRef>
              <c:f>Hoja1!$B$2:$B$3</c:f>
              <c:numCache>
                <c:formatCode>0.00%</c:formatCode>
                <c:ptCount val="2"/>
                <c:pt idx="0">
                  <c:v>0.51919999999999999</c:v>
                </c:pt>
                <c:pt idx="1">
                  <c:v>0.48080000000000089</c:v>
                </c:pt>
              </c:numCache>
            </c:numRef>
          </c:val>
        </c:ser>
      </c:pie3DChart>
    </c:plotArea>
    <c:plotVisOnly val="1"/>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layout/>
    </c:title>
    <c:view3D>
      <c:rotX val="75"/>
      <c:perspective val="30"/>
    </c:view3D>
    <c:plotArea>
      <c:layout>
        <c:manualLayout>
          <c:layoutTarget val="inner"/>
          <c:xMode val="edge"/>
          <c:yMode val="edge"/>
          <c:x val="7.7660736219034521E-2"/>
          <c:y val="0.12493132108486439"/>
          <c:w val="0.72732176316271868"/>
          <c:h val="0.69602624671916014"/>
        </c:manualLayout>
      </c:layout>
      <c:pie3DChart>
        <c:varyColors val="1"/>
        <c:ser>
          <c:idx val="0"/>
          <c:order val="0"/>
          <c:tx>
            <c:strRef>
              <c:f>Hoja1!$B$1</c:f>
              <c:strCache>
                <c:ptCount val="1"/>
                <c:pt idx="0">
                  <c:v>2015</c:v>
                </c:pt>
              </c:strCache>
            </c:strRef>
          </c:tx>
          <c:dLbls>
            <c:dLbl>
              <c:idx val="0"/>
              <c:spPr/>
              <c:txPr>
                <a:bodyPr/>
                <a:lstStyle/>
                <a:p>
                  <a:pPr>
                    <a:defRPr sz="1600" b="1"/>
                  </a:pPr>
                  <a:endParaRPr lang="es-ES"/>
                </a:p>
              </c:txPr>
            </c:dLbl>
            <c:dLbl>
              <c:idx val="1"/>
              <c:spPr/>
              <c:txPr>
                <a:bodyPr/>
                <a:lstStyle/>
                <a:p>
                  <a:pPr>
                    <a:defRPr sz="1600" b="1"/>
                  </a:pPr>
                  <a:endParaRPr lang="es-ES"/>
                </a:p>
              </c:txPr>
            </c:dLbl>
            <c:txPr>
              <a:bodyPr/>
              <a:lstStyle/>
              <a:p>
                <a:pPr>
                  <a:defRPr b="1"/>
                </a:pPr>
                <a:endParaRPr lang="es-ES"/>
              </a:p>
            </c:txPr>
            <c:showVal val="1"/>
            <c:showLeaderLines val="1"/>
          </c:dLbls>
          <c:cat>
            <c:strRef>
              <c:f>Hoja1!$A$2:$A$3</c:f>
              <c:strCache>
                <c:ptCount val="2"/>
                <c:pt idx="0">
                  <c:v>Hombres</c:v>
                </c:pt>
                <c:pt idx="1">
                  <c:v>Mujeres</c:v>
                </c:pt>
              </c:strCache>
            </c:strRef>
          </c:cat>
          <c:val>
            <c:numRef>
              <c:f>Hoja1!$B$2:$B$3</c:f>
              <c:numCache>
                <c:formatCode>0.00%</c:formatCode>
                <c:ptCount val="2"/>
                <c:pt idx="0">
                  <c:v>0.52410000000000001</c:v>
                </c:pt>
                <c:pt idx="1">
                  <c:v>0.47590000000000032</c:v>
                </c:pt>
              </c:numCache>
            </c:numRef>
          </c:val>
        </c:ser>
      </c:pie3DChart>
    </c:plotArea>
    <c:legend>
      <c:legendPos val="r"/>
      <c:layout>
        <c:manualLayout>
          <c:xMode val="edge"/>
          <c:yMode val="edge"/>
          <c:x val="0.53730554932102537"/>
          <c:y val="0.86072484689413853"/>
          <c:w val="0.2741012334313232"/>
          <c:h val="0.10777252843394579"/>
        </c:manualLayout>
      </c:layout>
    </c:legend>
    <c:plotVisOnly val="1"/>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Sheet1!$B$339</c:f>
              <c:strCache>
                <c:ptCount val="1"/>
                <c:pt idx="0">
                  <c:v>Men</c:v>
                </c:pt>
              </c:strCache>
            </c:strRef>
          </c:tx>
          <c:cat>
            <c:strRef>
              <c:f>Sheet1!$A$340:$A$356</c:f>
              <c:strCache>
                <c:ptCount val="17"/>
                <c:pt idx="0">
                  <c:v>Activities of households</c:v>
                </c:pt>
                <c:pt idx="1">
                  <c:v>Health &amp; social work</c:v>
                </c:pt>
                <c:pt idx="2">
                  <c:v>Education</c:v>
                </c:pt>
                <c:pt idx="3">
                  <c:v>Other services</c:v>
                </c:pt>
                <c:pt idx="4">
                  <c:v>Hotels &amp; restaurants</c:v>
                </c:pt>
                <c:pt idx="5">
                  <c:v>Wholesale &amp; retail trade</c:v>
                </c:pt>
                <c:pt idx="6">
                  <c:v>Financial intermediation</c:v>
                </c:pt>
                <c:pt idx="7">
                  <c:v>Public admin &amp; defence</c:v>
                </c:pt>
                <c:pt idx="8">
                  <c:v>Real estate activities</c:v>
                </c:pt>
                <c:pt idx="9">
                  <c:v>Activities of extraterritorial orgs</c:v>
                </c:pt>
                <c:pt idx="10">
                  <c:v>Agric., hunting, forestry</c:v>
                </c:pt>
                <c:pt idx="11">
                  <c:v>Manufacturing</c:v>
                </c:pt>
                <c:pt idx="12">
                  <c:v>Transport, storage &amp; comm</c:v>
                </c:pt>
                <c:pt idx="13">
                  <c:v>Elect., gas, water supply</c:v>
                </c:pt>
                <c:pt idx="14">
                  <c:v>Mining &amp; quarrying</c:v>
                </c:pt>
                <c:pt idx="15">
                  <c:v>Construction</c:v>
                </c:pt>
                <c:pt idx="16">
                  <c:v>Fishing</c:v>
                </c:pt>
              </c:strCache>
            </c:strRef>
          </c:cat>
          <c:val>
            <c:numRef>
              <c:f>Sheet1!$B$340:$B$356</c:f>
              <c:numCache>
                <c:formatCode>General</c:formatCode>
                <c:ptCount val="17"/>
                <c:pt idx="0">
                  <c:v>9.6</c:v>
                </c:pt>
                <c:pt idx="1">
                  <c:v>22.9</c:v>
                </c:pt>
                <c:pt idx="2">
                  <c:v>33.300000000000004</c:v>
                </c:pt>
                <c:pt idx="3">
                  <c:v>41.5</c:v>
                </c:pt>
                <c:pt idx="4">
                  <c:v>45.4</c:v>
                </c:pt>
                <c:pt idx="5">
                  <c:v>50.4</c:v>
                </c:pt>
                <c:pt idx="6">
                  <c:v>53.6</c:v>
                </c:pt>
                <c:pt idx="7">
                  <c:v>54.9</c:v>
                </c:pt>
                <c:pt idx="8">
                  <c:v>57.1</c:v>
                </c:pt>
                <c:pt idx="9">
                  <c:v>65</c:v>
                </c:pt>
                <c:pt idx="10">
                  <c:v>65.599999999999994</c:v>
                </c:pt>
                <c:pt idx="11">
                  <c:v>67.900000000000006</c:v>
                </c:pt>
                <c:pt idx="12">
                  <c:v>77.099999999999994</c:v>
                </c:pt>
                <c:pt idx="13">
                  <c:v>78.900000000000006</c:v>
                </c:pt>
                <c:pt idx="14">
                  <c:v>88.3</c:v>
                </c:pt>
                <c:pt idx="15">
                  <c:v>90.1</c:v>
                </c:pt>
                <c:pt idx="16">
                  <c:v>100</c:v>
                </c:pt>
              </c:numCache>
            </c:numRef>
          </c:val>
        </c:ser>
        <c:ser>
          <c:idx val="1"/>
          <c:order val="1"/>
          <c:tx>
            <c:strRef>
              <c:f>Sheet1!$C$339</c:f>
              <c:strCache>
                <c:ptCount val="1"/>
                <c:pt idx="0">
                  <c:v>Women</c:v>
                </c:pt>
              </c:strCache>
            </c:strRef>
          </c:tx>
          <c:cat>
            <c:strRef>
              <c:f>Sheet1!$A$340:$A$356</c:f>
              <c:strCache>
                <c:ptCount val="17"/>
                <c:pt idx="0">
                  <c:v>Activities of households</c:v>
                </c:pt>
                <c:pt idx="1">
                  <c:v>Health &amp; social work</c:v>
                </c:pt>
                <c:pt idx="2">
                  <c:v>Education</c:v>
                </c:pt>
                <c:pt idx="3">
                  <c:v>Other services</c:v>
                </c:pt>
                <c:pt idx="4">
                  <c:v>Hotels &amp; restaurants</c:v>
                </c:pt>
                <c:pt idx="5">
                  <c:v>Wholesale &amp; retail trade</c:v>
                </c:pt>
                <c:pt idx="6">
                  <c:v>Financial intermediation</c:v>
                </c:pt>
                <c:pt idx="7">
                  <c:v>Public admin &amp; defence</c:v>
                </c:pt>
                <c:pt idx="8">
                  <c:v>Real estate activities</c:v>
                </c:pt>
                <c:pt idx="9">
                  <c:v>Activities of extraterritorial orgs</c:v>
                </c:pt>
                <c:pt idx="10">
                  <c:v>Agric., hunting, forestry</c:v>
                </c:pt>
                <c:pt idx="11">
                  <c:v>Manufacturing</c:v>
                </c:pt>
                <c:pt idx="12">
                  <c:v>Transport, storage &amp; comm</c:v>
                </c:pt>
                <c:pt idx="13">
                  <c:v>Elect., gas, water supply</c:v>
                </c:pt>
                <c:pt idx="14">
                  <c:v>Mining &amp; quarrying</c:v>
                </c:pt>
                <c:pt idx="15">
                  <c:v>Construction</c:v>
                </c:pt>
                <c:pt idx="16">
                  <c:v>Fishing</c:v>
                </c:pt>
              </c:strCache>
            </c:strRef>
          </c:cat>
          <c:val>
            <c:numRef>
              <c:f>Sheet1!$C$340:$C$356</c:f>
              <c:numCache>
                <c:formatCode>General</c:formatCode>
                <c:ptCount val="17"/>
                <c:pt idx="0">
                  <c:v>90.4</c:v>
                </c:pt>
                <c:pt idx="1">
                  <c:v>77.099999999999994</c:v>
                </c:pt>
                <c:pt idx="2">
                  <c:v>66.7</c:v>
                </c:pt>
                <c:pt idx="3">
                  <c:v>58.5</c:v>
                </c:pt>
                <c:pt idx="4">
                  <c:v>54.6</c:v>
                </c:pt>
                <c:pt idx="5">
                  <c:v>49.6</c:v>
                </c:pt>
                <c:pt idx="6">
                  <c:v>46.4</c:v>
                </c:pt>
                <c:pt idx="7">
                  <c:v>45.1</c:v>
                </c:pt>
                <c:pt idx="8">
                  <c:v>42.9</c:v>
                </c:pt>
                <c:pt idx="9">
                  <c:v>35</c:v>
                </c:pt>
                <c:pt idx="10">
                  <c:v>34.4</c:v>
                </c:pt>
                <c:pt idx="11">
                  <c:v>32.1</c:v>
                </c:pt>
                <c:pt idx="12">
                  <c:v>22.9</c:v>
                </c:pt>
                <c:pt idx="13">
                  <c:v>21.1</c:v>
                </c:pt>
                <c:pt idx="14">
                  <c:v>11.7</c:v>
                </c:pt>
                <c:pt idx="15">
                  <c:v>9.9</c:v>
                </c:pt>
                <c:pt idx="16">
                  <c:v>0</c:v>
                </c:pt>
              </c:numCache>
            </c:numRef>
          </c:val>
        </c:ser>
        <c:axId val="66179072"/>
        <c:axId val="66180608"/>
      </c:barChart>
      <c:catAx>
        <c:axId val="66179072"/>
        <c:scaling>
          <c:orientation val="minMax"/>
        </c:scaling>
        <c:axPos val="b"/>
        <c:tickLblPos val="nextTo"/>
        <c:txPr>
          <a:bodyPr/>
          <a:lstStyle/>
          <a:p>
            <a:pPr>
              <a:defRPr sz="1400" b="1"/>
            </a:pPr>
            <a:endParaRPr lang="es-ES"/>
          </a:p>
        </c:txPr>
        <c:crossAx val="66180608"/>
        <c:crosses val="autoZero"/>
        <c:auto val="1"/>
        <c:lblAlgn val="ctr"/>
        <c:lblOffset val="100"/>
      </c:catAx>
      <c:valAx>
        <c:axId val="66180608"/>
        <c:scaling>
          <c:orientation val="minMax"/>
        </c:scaling>
        <c:axPos val="l"/>
        <c:majorGridlines/>
        <c:title>
          <c:tx>
            <c:rich>
              <a:bodyPr rot="0" vert="wordArtVert"/>
              <a:lstStyle/>
              <a:p>
                <a:pPr>
                  <a:defRPr sz="1600"/>
                </a:pPr>
                <a:r>
                  <a:rPr lang="en-GB" sz="1600"/>
                  <a:t>%</a:t>
                </a:r>
              </a:p>
            </c:rich>
          </c:tx>
          <c:layout/>
        </c:title>
        <c:numFmt formatCode="General" sourceLinked="1"/>
        <c:tickLblPos val="nextTo"/>
        <c:txPr>
          <a:bodyPr/>
          <a:lstStyle/>
          <a:p>
            <a:pPr>
              <a:defRPr sz="1600"/>
            </a:pPr>
            <a:endParaRPr lang="es-ES"/>
          </a:p>
        </c:txPr>
        <c:crossAx val="66179072"/>
        <c:crosses val="autoZero"/>
        <c:crossBetween val="between"/>
      </c:valAx>
    </c:plotArea>
    <c:legend>
      <c:legendPos val="r"/>
      <c:layout>
        <c:manualLayout>
          <c:xMode val="edge"/>
          <c:yMode val="edge"/>
          <c:x val="0.76542893943812684"/>
          <c:y val="0.76024253428698263"/>
          <c:w val="0.12191673957422004"/>
          <c:h val="0.12535037953635678"/>
        </c:manualLayout>
      </c:layout>
      <c:txPr>
        <a:bodyPr/>
        <a:lstStyle/>
        <a:p>
          <a:pPr>
            <a:defRPr sz="1600"/>
          </a:pPr>
          <a:endParaRPr lang="es-ES"/>
        </a:p>
      </c:txPr>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95CAC0-9903-48CA-A675-6BA0E068B255}" type="datetimeFigureOut">
              <a:rPr lang="es-ES" smtClean="0"/>
              <a:pPr/>
              <a:t>21/03/2016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72E0B2-5CC0-4BC4-8793-552293929966}"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27A5C-31F8-4FE3-BD1D-0998B9431E21}" type="datetimeFigureOut">
              <a:rPr lang="es-ES" smtClean="0"/>
              <a:pPr/>
              <a:t>21/03/2016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B8FD5-EB71-4E3E-8F75-EF057B7E1E5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82B8FD5-EB71-4E3E-8F75-EF057B7E1E58}"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82B8FD5-EB71-4E3E-8F75-EF057B7E1E58}" type="slidenum">
              <a:rPr lang="es-ES" smtClean="0"/>
              <a:pPr/>
              <a:t>16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marL="163513" indent="-163513" eaLnBrk="1" hangingPunct="1">
              <a:lnSpc>
                <a:spcPct val="90000"/>
              </a:lnSpc>
              <a:spcBef>
                <a:spcPct val="0"/>
              </a:spcBef>
              <a:buFontTx/>
              <a:buChar char="•"/>
            </a:pPr>
            <a:r>
              <a:rPr lang="en-GB" sz="1600" b="1" dirty="0" smtClean="0"/>
              <a:t>Affects job quality, working-time and well-being</a:t>
            </a:r>
          </a:p>
          <a:p>
            <a:pPr marL="163513" indent="-163513" eaLnBrk="1" hangingPunct="1">
              <a:lnSpc>
                <a:spcPct val="90000"/>
              </a:lnSpc>
              <a:spcBef>
                <a:spcPct val="0"/>
              </a:spcBef>
              <a:buFontTx/>
              <a:buChar char="•"/>
            </a:pPr>
            <a:endParaRPr lang="en-GB" sz="1600" b="1" dirty="0" smtClean="0"/>
          </a:p>
          <a:p>
            <a:pPr marL="163513" indent="-163513" eaLnBrk="1" hangingPunct="1">
              <a:lnSpc>
                <a:spcPct val="90000"/>
              </a:lnSpc>
              <a:spcBef>
                <a:spcPct val="0"/>
              </a:spcBef>
              <a:buFontTx/>
              <a:buChar char="•"/>
            </a:pPr>
            <a:r>
              <a:rPr lang="en-GB" sz="1600" b="1" dirty="0" smtClean="0"/>
              <a:t>Segregation within occupational groups – nurses versus engineers </a:t>
            </a:r>
          </a:p>
          <a:p>
            <a:pPr marL="163513" indent="-163513" eaLnBrk="1" hangingPunct="1">
              <a:lnSpc>
                <a:spcPct val="90000"/>
              </a:lnSpc>
              <a:spcBef>
                <a:spcPct val="0"/>
              </a:spcBef>
              <a:buFontTx/>
              <a:buChar char="•"/>
            </a:pPr>
            <a:endParaRPr lang="en-GB" sz="1600" b="1" dirty="0" smtClean="0"/>
          </a:p>
          <a:p>
            <a:pPr marL="163513" indent="-163513" eaLnBrk="1" hangingPunct="1">
              <a:lnSpc>
                <a:spcPct val="90000"/>
              </a:lnSpc>
              <a:spcBef>
                <a:spcPct val="0"/>
              </a:spcBef>
              <a:spcAft>
                <a:spcPts val="575"/>
              </a:spcAft>
              <a:buFontTx/>
              <a:buChar char="•"/>
            </a:pPr>
            <a:r>
              <a:rPr lang="en-GB" sz="1600" b="1" dirty="0" smtClean="0"/>
              <a:t>Many men and women largely work alongside their own sex :</a:t>
            </a:r>
            <a:r>
              <a:rPr lang="en-GB" sz="1600" dirty="0" smtClean="0"/>
              <a:t> </a:t>
            </a:r>
          </a:p>
          <a:p>
            <a:pPr marL="603250" lvl="1" indent="-163513" eaLnBrk="1" hangingPunct="1">
              <a:lnSpc>
                <a:spcPct val="90000"/>
              </a:lnSpc>
              <a:spcBef>
                <a:spcPct val="0"/>
              </a:spcBef>
              <a:spcAft>
                <a:spcPts val="575"/>
              </a:spcAft>
              <a:buFontTx/>
              <a:buChar char="•"/>
            </a:pPr>
            <a:r>
              <a:rPr lang="en-GB" sz="1600" dirty="0" smtClean="0"/>
              <a:t>Just over half (52%) of all employed women in the EU27 work in female-dominated white collar jobs (60-80% female)</a:t>
            </a:r>
          </a:p>
          <a:p>
            <a:pPr marL="603250" lvl="1" indent="-163513" eaLnBrk="1" hangingPunct="1">
              <a:lnSpc>
                <a:spcPct val="90000"/>
              </a:lnSpc>
              <a:spcBef>
                <a:spcPct val="0"/>
              </a:spcBef>
              <a:spcAft>
                <a:spcPts val="575"/>
              </a:spcAft>
              <a:buFontTx/>
              <a:buChar char="•"/>
            </a:pPr>
            <a:r>
              <a:rPr lang="en-GB" sz="1600" dirty="0" smtClean="0"/>
              <a:t>40% of men work in male-dominated jobs (80% or more men) – 30% in blue collar and 10% in white collar</a:t>
            </a:r>
          </a:p>
          <a:p>
            <a:pPr marL="603250" lvl="1" indent="-163513" eaLnBrk="1" hangingPunct="1">
              <a:lnSpc>
                <a:spcPct val="90000"/>
              </a:lnSpc>
              <a:spcBef>
                <a:spcPct val="0"/>
              </a:spcBef>
              <a:buFontTx/>
              <a:buChar char="•"/>
            </a:pPr>
            <a:r>
              <a:rPr lang="en-GB" sz="1600" dirty="0" smtClean="0"/>
              <a:t>Only 22% of women and 17% of men work in gender mixed jobs (composition is 40-60% of either sex) – these are all white collar jobs</a:t>
            </a:r>
          </a:p>
          <a:p>
            <a:pPr marL="163513" indent="-163513" eaLnBrk="1" hangingPunct="1">
              <a:lnSpc>
                <a:spcPct val="90000"/>
              </a:lnSpc>
              <a:spcBef>
                <a:spcPct val="0"/>
              </a:spcBef>
              <a:buFontTx/>
              <a:buChar char="•"/>
            </a:pPr>
            <a:endParaRPr lang="en-GB" sz="1600" b="1" dirty="0" smtClean="0"/>
          </a:p>
          <a:p>
            <a:pPr marL="163513" indent="-163513" eaLnBrk="1" hangingPunct="1">
              <a:lnSpc>
                <a:spcPct val="90000"/>
              </a:lnSpc>
              <a:spcBef>
                <a:spcPct val="0"/>
              </a:spcBef>
              <a:buFontTx/>
              <a:buChar char="•"/>
            </a:pPr>
            <a:r>
              <a:rPr lang="en-GB" sz="1600" b="1" dirty="0" smtClean="0"/>
              <a:t>By sector and firm size also….</a:t>
            </a:r>
          </a:p>
          <a:p>
            <a:pPr marL="163513" indent="-163513" eaLnBrk="1" hangingPunct="1">
              <a:lnSpc>
                <a:spcPct val="90000"/>
              </a:lnSpc>
              <a:spcBef>
                <a:spcPct val="0"/>
              </a:spcBef>
              <a:buFontTx/>
              <a:buChar char="•"/>
            </a:pPr>
            <a:endParaRPr lang="en-GB" sz="1600" b="1" dirty="0" smtClean="0"/>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8EA531-91F1-4C42-A02E-68CF23940B12}" type="slidenum">
              <a:rPr lang="en-GB" smtClean="0"/>
              <a:pPr/>
              <a:t>18</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 used graph in presentation.</a:t>
            </a:r>
          </a:p>
          <a:p>
            <a:pPr eaLnBrk="1" hangingPunct="1">
              <a:spcBef>
                <a:spcPct val="0"/>
              </a:spcBef>
            </a:pPr>
            <a:endParaRPr lang="en-GB" b="1" smtClean="0"/>
          </a:p>
          <a:p>
            <a:pPr eaLnBrk="1" hangingPunct="1">
              <a:spcBef>
                <a:spcPct val="0"/>
              </a:spcBef>
            </a:pPr>
            <a:r>
              <a:rPr lang="en-GB" b="1" smtClean="0"/>
              <a:t>Men hold more than 2/3 of jobs in agriculture, fishing, mining, utilities (electricity, gas, water), construction, transport, manufacturing</a:t>
            </a:r>
          </a:p>
          <a:p>
            <a:pPr eaLnBrk="1" hangingPunct="1">
              <a:spcBef>
                <a:spcPct val="0"/>
              </a:spcBef>
            </a:pPr>
            <a:endParaRPr lang="en-GB" b="1" smtClean="0"/>
          </a:p>
          <a:p>
            <a:pPr eaLnBrk="1" hangingPunct="1">
              <a:spcBef>
                <a:spcPct val="0"/>
              </a:spcBef>
            </a:pPr>
            <a:r>
              <a:rPr lang="en-GB" b="1" smtClean="0"/>
              <a:t>Women more than 66% of jobs in private household service (cleaners, elder and childcare), health and social work, education</a:t>
            </a:r>
          </a:p>
        </p:txBody>
      </p:sp>
      <p:sp>
        <p:nvSpPr>
          <p:cNvPr id="219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BE94AE-F6C3-4E42-A57F-C30A4EF93331}" type="slidenum">
              <a:rPr lang="en-GB" smtClean="0"/>
              <a:pPr/>
              <a:t>19</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GB" sz="1700" b="1" smtClean="0"/>
              <a:t>Men hold more than 2/3 of jobs in agriculture, manufacturng, transport, utilities (electricity, gas, water), mining, construction, fishing</a:t>
            </a:r>
          </a:p>
          <a:p>
            <a:pPr eaLnBrk="1" hangingPunct="1">
              <a:lnSpc>
                <a:spcPct val="90000"/>
              </a:lnSpc>
              <a:spcBef>
                <a:spcPct val="0"/>
              </a:spcBef>
            </a:pPr>
            <a:endParaRPr lang="en-GB" sz="1700" b="1" smtClean="0"/>
          </a:p>
          <a:p>
            <a:pPr eaLnBrk="1" hangingPunct="1">
              <a:lnSpc>
                <a:spcPct val="90000"/>
              </a:lnSpc>
              <a:spcBef>
                <a:spcPct val="0"/>
              </a:spcBef>
            </a:pPr>
            <a:r>
              <a:rPr lang="en-GB" sz="1700" b="1" smtClean="0"/>
              <a:t>Women more more than 60% of jobs in </a:t>
            </a:r>
          </a:p>
          <a:p>
            <a:pPr eaLnBrk="1" hangingPunct="1">
              <a:lnSpc>
                <a:spcPct val="90000"/>
              </a:lnSpc>
              <a:spcBef>
                <a:spcPct val="0"/>
              </a:spcBef>
              <a:buFontTx/>
              <a:buChar char="•"/>
            </a:pPr>
            <a:r>
              <a:rPr lang="en-GB" sz="1700" b="1" smtClean="0"/>
              <a:t>private household service (cleaners, elder and childcare – poorly regulated area, including high profile cases of enslavement from forced trafficking)</a:t>
            </a:r>
          </a:p>
          <a:p>
            <a:pPr eaLnBrk="1" hangingPunct="1">
              <a:lnSpc>
                <a:spcPct val="90000"/>
              </a:lnSpc>
              <a:spcBef>
                <a:spcPct val="0"/>
              </a:spcBef>
              <a:buFontTx/>
              <a:buChar char="•"/>
            </a:pPr>
            <a:r>
              <a:rPr lang="en-GB" sz="1700" b="1" smtClean="0"/>
              <a:t>health and social work, education – both professional and manual jobs</a:t>
            </a:r>
          </a:p>
          <a:p>
            <a:pPr eaLnBrk="1" hangingPunct="1">
              <a:lnSpc>
                <a:spcPct val="90000"/>
              </a:lnSpc>
              <a:spcBef>
                <a:spcPct val="0"/>
              </a:spcBef>
            </a:pPr>
            <a:endParaRPr lang="en-GB" sz="1700" b="1" smtClean="0"/>
          </a:p>
          <a:p>
            <a:pPr eaLnBrk="1" hangingPunct="1">
              <a:lnSpc>
                <a:spcPct val="90000"/>
              </a:lnSpc>
              <a:spcBef>
                <a:spcPct val="0"/>
              </a:spcBef>
            </a:pPr>
            <a:r>
              <a:rPr lang="en-GB" sz="1700" b="1" smtClean="0"/>
              <a:t>Women more heavily concentrated in public sector – borne particular public expenditure cuts</a:t>
            </a:r>
          </a:p>
          <a:p>
            <a:pPr eaLnBrk="1" hangingPunct="1">
              <a:lnSpc>
                <a:spcPct val="90000"/>
              </a:lnSpc>
              <a:spcBef>
                <a:spcPct val="0"/>
              </a:spcBef>
            </a:pPr>
            <a:endParaRPr lang="en-GB" sz="1700" b="1" smtClean="0"/>
          </a:p>
          <a:p>
            <a:pPr eaLnBrk="1" hangingPunct="1">
              <a:lnSpc>
                <a:spcPct val="90000"/>
              </a:lnSpc>
              <a:spcBef>
                <a:spcPct val="0"/>
              </a:spcBef>
            </a:pPr>
            <a:r>
              <a:rPr lang="en-GB" sz="1700" b="1" smtClean="0"/>
              <a:t>Women more heavily concentrated in SMEs – less likely to have access to professional HR service, union representation etc..</a:t>
            </a:r>
          </a:p>
          <a:p>
            <a:pPr eaLnBrk="1" hangingPunct="1">
              <a:lnSpc>
                <a:spcPct val="90000"/>
              </a:lnSpc>
              <a:spcBef>
                <a:spcPct val="0"/>
              </a:spcBef>
            </a:pPr>
            <a:endParaRPr lang="en-GB" sz="1700" smtClean="0"/>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4212F1-7A2C-4F3B-91E4-0530748C2BA5}" type="slidenum">
              <a:rPr lang="en-GB" smtClean="0"/>
              <a:pPr/>
              <a:t>20</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GB" sz="1700" dirty="0"/>
              <a:t>Let us take a look at the totality of working-time</a:t>
            </a:r>
            <a:endParaRPr lang="en-GB" sz="1700" b="1" u="sng" dirty="0"/>
          </a:p>
          <a:p>
            <a:pPr eaLnBrk="1" fontAlgn="auto" hangingPunct="1">
              <a:spcBef>
                <a:spcPts val="0"/>
              </a:spcBef>
              <a:spcAft>
                <a:spcPts val="0"/>
              </a:spcAft>
              <a:defRPr/>
            </a:pPr>
            <a:endParaRPr lang="en-GB" sz="1700" dirty="0"/>
          </a:p>
          <a:p>
            <a:pPr eaLnBrk="1" fontAlgn="auto" hangingPunct="1">
              <a:spcBef>
                <a:spcPts val="0"/>
              </a:spcBef>
              <a:spcAft>
                <a:spcPts val="0"/>
              </a:spcAft>
              <a:defRPr/>
            </a:pPr>
            <a:r>
              <a:rPr lang="en-GB" sz="1700" b="1" u="sng" dirty="0"/>
              <a:t>Organization of working and private time. “Double shift”, health impacts of interactions between work and private life </a:t>
            </a:r>
            <a:endParaRPr lang="en-GB" sz="1700" dirty="0"/>
          </a:p>
          <a:p>
            <a:pPr marL="164544" indent="-164544" eaLnBrk="1" fontAlgn="auto" hangingPunct="1">
              <a:spcBef>
                <a:spcPts val="0"/>
              </a:spcBef>
              <a:spcAft>
                <a:spcPts val="0"/>
              </a:spcAft>
              <a:buFont typeface="Arial" panose="020B0604020202020204" pitchFamily="34" charset="0"/>
              <a:buChar char="•"/>
              <a:defRPr/>
            </a:pPr>
            <a:r>
              <a:rPr lang="en-GB" sz="1700" dirty="0"/>
              <a:t>The unequal division of unpaid work (childcare, running the home) undermines women's health and interacts with the hazards of paid work. </a:t>
            </a:r>
          </a:p>
          <a:p>
            <a:pPr eaLnBrk="1" fontAlgn="auto" hangingPunct="1">
              <a:spcBef>
                <a:spcPts val="0"/>
              </a:spcBef>
              <a:spcAft>
                <a:spcPts val="0"/>
              </a:spcAft>
              <a:defRPr/>
            </a:pPr>
            <a:endParaRPr lang="en-GB" sz="1700" dirty="0"/>
          </a:p>
          <a:p>
            <a:pPr marL="164544" indent="-164544" eaLnBrk="1" fontAlgn="auto" hangingPunct="1">
              <a:spcBef>
                <a:spcPts val="0"/>
              </a:spcBef>
              <a:spcAft>
                <a:spcPts val="0"/>
              </a:spcAft>
              <a:buFont typeface="Arial" panose="020B0604020202020204" pitchFamily="34" charset="0"/>
              <a:buChar char="•"/>
              <a:defRPr/>
            </a:pPr>
            <a:r>
              <a:rPr lang="en-GB" sz="1700" dirty="0"/>
              <a:t>Working time and workload are of particular concern. </a:t>
            </a:r>
          </a:p>
          <a:p>
            <a:pPr eaLnBrk="1" fontAlgn="auto" hangingPunct="1">
              <a:spcBef>
                <a:spcPts val="0"/>
              </a:spcBef>
              <a:spcAft>
                <a:spcPts val="0"/>
              </a:spcAft>
              <a:defRPr/>
            </a:pPr>
            <a:endParaRPr lang="en-GB" sz="1700" dirty="0"/>
          </a:p>
          <a:p>
            <a:pPr marL="164544" indent="-164544" eaLnBrk="1" fontAlgn="auto" hangingPunct="1">
              <a:spcBef>
                <a:spcPts val="0"/>
              </a:spcBef>
              <a:spcAft>
                <a:spcPts val="0"/>
              </a:spcAft>
              <a:buFont typeface="Arial" panose="020B0604020202020204" pitchFamily="34" charset="0"/>
              <a:buChar char="•"/>
              <a:defRPr/>
            </a:pPr>
            <a:r>
              <a:rPr lang="en-GB" sz="1700" dirty="0"/>
              <a:t>Far from being a miracle cure, part-time work acts to </a:t>
            </a:r>
            <a:r>
              <a:rPr lang="en-GB" sz="1700" dirty="0" err="1"/>
              <a:t>casualize</a:t>
            </a:r>
            <a:r>
              <a:rPr lang="en-GB" sz="1700" dirty="0"/>
              <a:t> women’s work. This "double shift" also adds to the psychosocial burden.</a:t>
            </a:r>
          </a:p>
          <a:p>
            <a:pPr eaLnBrk="1" fontAlgn="auto" hangingPunct="1">
              <a:spcBef>
                <a:spcPts val="0"/>
              </a:spcBef>
              <a:spcAft>
                <a:spcPts val="0"/>
              </a:spcAft>
              <a:defRPr/>
            </a:pPr>
            <a:endParaRPr lang="en-GB" sz="1700" dirty="0"/>
          </a:p>
          <a:p>
            <a:pPr eaLnBrk="1" fontAlgn="auto" hangingPunct="1">
              <a:spcBef>
                <a:spcPts val="0"/>
              </a:spcBef>
              <a:spcAft>
                <a:spcPts val="0"/>
              </a:spcAft>
              <a:defRPr/>
            </a:pPr>
            <a:r>
              <a:rPr lang="en-GB" sz="1700" b="1" u="sng" dirty="0"/>
              <a:t>The health impacts of women workers’ exposures to chemicals at and away from work</a:t>
            </a:r>
          </a:p>
          <a:p>
            <a:pPr eaLnBrk="1" fontAlgn="auto" hangingPunct="1">
              <a:spcBef>
                <a:spcPts val="0"/>
              </a:spcBef>
              <a:spcAft>
                <a:spcPts val="0"/>
              </a:spcAft>
              <a:defRPr/>
            </a:pPr>
            <a:endParaRPr lang="en-GB" sz="1700" dirty="0"/>
          </a:p>
          <a:p>
            <a:pPr eaLnBrk="1" fontAlgn="auto" hangingPunct="1">
              <a:spcBef>
                <a:spcPts val="0"/>
              </a:spcBef>
              <a:spcAft>
                <a:spcPts val="0"/>
              </a:spcAft>
              <a:defRPr/>
            </a:pPr>
            <a:r>
              <a:rPr lang="en-GB" sz="1700" dirty="0"/>
              <a:t>This workshop will focus particularly on occupational exposures to hazards </a:t>
            </a:r>
            <a:r>
              <a:rPr lang="en-GB" sz="1700" dirty="0" err="1"/>
              <a:t>eg</a:t>
            </a:r>
            <a:r>
              <a:rPr lang="en-GB" sz="1700" dirty="0"/>
              <a:t> chemicals (in particular, CMRs), but it is worth noting in passing non-occupational exposure from unpaid work at home – cleaning materials, lifting and physical demands, health and safety ‘trips and slips’</a:t>
            </a:r>
          </a:p>
          <a:p>
            <a:pPr eaLnBrk="1" fontAlgn="auto" hangingPunct="1">
              <a:spcBef>
                <a:spcPts val="0"/>
              </a:spcBef>
              <a:spcAft>
                <a:spcPts val="0"/>
              </a:spcAft>
              <a:defRPr/>
            </a:pPr>
            <a:endParaRPr lang="en-GB" sz="1700" dirty="0"/>
          </a:p>
        </p:txBody>
      </p:sp>
      <p:sp>
        <p:nvSpPr>
          <p:cNvPr id="196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F2A3FB-C77F-4ABF-B361-B6C2A82F09C2}" type="slidenum">
              <a:rPr lang="en-GB" smtClean="0"/>
              <a:pPr/>
              <a:t>24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877572" eaLnBrk="1" fontAlgn="auto" hangingPunct="1">
              <a:spcBef>
                <a:spcPts val="0"/>
              </a:spcBef>
              <a:spcAft>
                <a:spcPts val="0"/>
              </a:spcAft>
              <a:defRPr/>
            </a:pPr>
            <a:r>
              <a:rPr lang="en-GB" sz="1700" b="1" u="sng" dirty="0"/>
              <a:t>Definition of ‘combined physical risks’:</a:t>
            </a:r>
          </a:p>
          <a:p>
            <a:pPr marL="164544" indent="-164544" defTabSz="877572" eaLnBrk="1" fontAlgn="auto" hangingPunct="1">
              <a:spcBef>
                <a:spcPts val="0"/>
              </a:spcBef>
              <a:spcAft>
                <a:spcPts val="0"/>
              </a:spcAft>
              <a:buFont typeface="Arial" panose="020B0604020202020204" pitchFamily="34" charset="0"/>
              <a:buChar char="•"/>
              <a:defRPr/>
            </a:pPr>
            <a:endParaRPr lang="en-GB" sz="1700" b="1" dirty="0"/>
          </a:p>
          <a:p>
            <a:pPr marL="164544" indent="-164544" eaLnBrk="1" fontAlgn="auto" hangingPunct="1">
              <a:spcBef>
                <a:spcPts val="0"/>
              </a:spcBef>
              <a:spcAft>
                <a:spcPts val="0"/>
              </a:spcAft>
              <a:buFont typeface="Arial" panose="020B0604020202020204" pitchFamily="34" charset="0"/>
              <a:buChar char="•"/>
              <a:defRPr/>
            </a:pPr>
            <a:r>
              <a:rPr lang="en-GB" sz="1700" b="1" dirty="0"/>
              <a:t>Posture-related risks</a:t>
            </a:r>
            <a:r>
              <a:rPr lang="en-GB" sz="1700" dirty="0"/>
              <a:t>: vibrations, tiring positions, lifting people, carrying heavy loads, standing, repetitive movements.</a:t>
            </a:r>
          </a:p>
          <a:p>
            <a:pPr marL="164544" indent="-164544" eaLnBrk="1" fontAlgn="auto" hangingPunct="1">
              <a:spcBef>
                <a:spcPts val="0"/>
              </a:spcBef>
              <a:spcAft>
                <a:spcPts val="0"/>
              </a:spcAft>
              <a:buFont typeface="Arial" panose="020B0604020202020204" pitchFamily="34" charset="0"/>
              <a:buChar char="•"/>
              <a:defRPr/>
            </a:pPr>
            <a:endParaRPr lang="en-GB" sz="1700" dirty="0"/>
          </a:p>
          <a:p>
            <a:pPr marL="164544" indent="-164544" eaLnBrk="1" fontAlgn="auto" hangingPunct="1">
              <a:spcBef>
                <a:spcPts val="0"/>
              </a:spcBef>
              <a:spcAft>
                <a:spcPts val="0"/>
              </a:spcAft>
              <a:buFont typeface="Arial" panose="020B0604020202020204" pitchFamily="34" charset="0"/>
              <a:buChar char="•"/>
              <a:defRPr/>
            </a:pPr>
            <a:r>
              <a:rPr lang="en-GB" sz="1700" b="1" dirty="0"/>
              <a:t>Biological and chemical risks</a:t>
            </a:r>
            <a:r>
              <a:rPr lang="en-GB" sz="1700" dirty="0"/>
              <a:t>: breathing in smoke and breathing in vapours, handling chemicals, handling infectious materials. </a:t>
            </a:r>
          </a:p>
          <a:p>
            <a:pPr marL="164544" indent="-164544" eaLnBrk="1" fontAlgn="auto" hangingPunct="1">
              <a:spcBef>
                <a:spcPts val="0"/>
              </a:spcBef>
              <a:spcAft>
                <a:spcPts val="0"/>
              </a:spcAft>
              <a:buFont typeface="Arial" panose="020B0604020202020204" pitchFamily="34" charset="0"/>
              <a:buChar char="•"/>
              <a:defRPr/>
            </a:pPr>
            <a:endParaRPr lang="en-GB" sz="1700" dirty="0"/>
          </a:p>
          <a:p>
            <a:pPr marL="164544" indent="-164544" eaLnBrk="1" fontAlgn="auto" hangingPunct="1">
              <a:spcBef>
                <a:spcPts val="0"/>
              </a:spcBef>
              <a:spcAft>
                <a:spcPts val="0"/>
              </a:spcAft>
              <a:buFont typeface="Arial" panose="020B0604020202020204" pitchFamily="34" charset="0"/>
              <a:buChar char="•"/>
              <a:defRPr/>
            </a:pPr>
            <a:r>
              <a:rPr lang="en-GB" sz="1700" b="1" dirty="0"/>
              <a:t>Ambient risks</a:t>
            </a:r>
            <a:r>
              <a:rPr lang="en-GB" sz="1700" dirty="0"/>
              <a:t>: noise, high temperatures and low temperatures.</a:t>
            </a:r>
          </a:p>
          <a:p>
            <a:pPr marL="164544" indent="-164544" eaLnBrk="1" fontAlgn="auto" hangingPunct="1">
              <a:spcBef>
                <a:spcPts val="0"/>
              </a:spcBef>
              <a:spcAft>
                <a:spcPts val="0"/>
              </a:spcAft>
              <a:buFont typeface="Arial" panose="020B0604020202020204" pitchFamily="34" charset="0"/>
              <a:buChar char="•"/>
              <a:defRPr/>
            </a:pPr>
            <a:endParaRPr lang="en-GB" sz="1700" dirty="0"/>
          </a:p>
          <a:p>
            <a:pPr eaLnBrk="1" fontAlgn="auto" hangingPunct="1">
              <a:spcBef>
                <a:spcPts val="0"/>
              </a:spcBef>
              <a:spcAft>
                <a:spcPts val="0"/>
              </a:spcAft>
              <a:defRPr/>
            </a:pPr>
            <a:r>
              <a:rPr lang="en-GB" sz="1700" b="1" dirty="0"/>
              <a:t>Graph shows:</a:t>
            </a:r>
          </a:p>
          <a:p>
            <a:pPr marL="274241" indent="-274241" eaLnBrk="1" fontAlgn="auto" hangingPunct="1">
              <a:spcBef>
                <a:spcPts val="0"/>
              </a:spcBef>
              <a:spcAft>
                <a:spcPts val="0"/>
              </a:spcAft>
              <a:buFont typeface="Arial" panose="020B0604020202020204" pitchFamily="34" charset="0"/>
              <a:buChar char="•"/>
              <a:defRPr/>
            </a:pPr>
            <a:r>
              <a:rPr lang="en-GB" sz="1700" b="1" dirty="0"/>
              <a:t>Men more exposed to the three categories of risks at each age group, ambient is the highest exposure</a:t>
            </a:r>
          </a:p>
          <a:p>
            <a:pPr marL="274241" indent="-274241" eaLnBrk="1" fontAlgn="auto" hangingPunct="1">
              <a:spcBef>
                <a:spcPts val="0"/>
              </a:spcBef>
              <a:spcAft>
                <a:spcPts val="0"/>
              </a:spcAft>
              <a:buFont typeface="Arial" panose="020B0604020202020204" pitchFamily="34" charset="0"/>
              <a:buChar char="•"/>
              <a:defRPr/>
            </a:pPr>
            <a:r>
              <a:rPr lang="en-GB" sz="1700" b="1" dirty="0"/>
              <a:t>Women the greatest risks are posture-related</a:t>
            </a:r>
          </a:p>
          <a:p>
            <a:pPr marL="274241" indent="-274241" eaLnBrk="1" fontAlgn="auto" hangingPunct="1">
              <a:spcBef>
                <a:spcPts val="0"/>
              </a:spcBef>
              <a:spcAft>
                <a:spcPts val="0"/>
              </a:spcAft>
              <a:buFont typeface="Arial" panose="020B0604020202020204" pitchFamily="34" charset="0"/>
              <a:buChar char="•"/>
              <a:defRPr/>
            </a:pPr>
            <a:r>
              <a:rPr lang="en-GB" sz="1700" b="1" dirty="0"/>
              <a:t>There is little reduction in exposure for older workers</a:t>
            </a:r>
          </a:p>
          <a:p>
            <a:pPr eaLnBrk="1" fontAlgn="auto" hangingPunct="1">
              <a:spcBef>
                <a:spcPts val="0"/>
              </a:spcBef>
              <a:spcAft>
                <a:spcPts val="0"/>
              </a:spcAft>
              <a:defRPr/>
            </a:pPr>
            <a:endParaRPr lang="en-GB" sz="1700" dirty="0"/>
          </a:p>
          <a:p>
            <a:pPr eaLnBrk="1" fontAlgn="auto" hangingPunct="1">
              <a:spcBef>
                <a:spcPts val="0"/>
              </a:spcBef>
              <a:spcAft>
                <a:spcPts val="0"/>
              </a:spcAft>
              <a:defRPr/>
            </a:pPr>
            <a:endParaRPr lang="en-GB" sz="1700" dirty="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579B7F-763E-4551-9AF1-0083FF4AFC89}" type="slidenum">
              <a:rPr lang="en-GB" smtClean="0"/>
              <a:pPr/>
              <a:t>25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877572" eaLnBrk="1" fontAlgn="auto" hangingPunct="1">
              <a:spcBef>
                <a:spcPts val="0"/>
              </a:spcBef>
              <a:spcAft>
                <a:spcPts val="0"/>
              </a:spcAft>
              <a:defRPr/>
            </a:pPr>
            <a:r>
              <a:rPr lang="en-GB" b="1" dirty="0" smtClean="0"/>
              <a:t>In notes put the definition of ‘handling angry clients’  – take from the report text</a:t>
            </a:r>
          </a:p>
          <a:p>
            <a:pPr defTabSz="877572" eaLnBrk="1" fontAlgn="auto" hangingPunct="1">
              <a:spcBef>
                <a:spcPts val="0"/>
              </a:spcBef>
              <a:spcAft>
                <a:spcPts val="0"/>
              </a:spcAft>
              <a:defRPr/>
            </a:pPr>
            <a:endParaRPr lang="en-GB" dirty="0" smtClean="0"/>
          </a:p>
          <a:p>
            <a:pPr marL="164544" indent="-164544" defTabSz="877572" eaLnBrk="1" fontAlgn="auto" hangingPunct="1">
              <a:spcBef>
                <a:spcPts val="0"/>
              </a:spcBef>
              <a:spcAft>
                <a:spcPts val="0"/>
              </a:spcAft>
              <a:buFontTx/>
              <a:buChar char="-"/>
              <a:defRPr/>
            </a:pPr>
            <a:r>
              <a:rPr lang="en-GB" dirty="0" smtClean="0"/>
              <a:t>There is no definition provided in the report. I also checked the questionnaire for the survey no there was no explanation of this</a:t>
            </a:r>
          </a:p>
          <a:p>
            <a:pPr marL="164544" indent="-164544" defTabSz="877572" eaLnBrk="1" fontAlgn="auto" hangingPunct="1">
              <a:spcBef>
                <a:spcPts val="0"/>
              </a:spcBef>
              <a:spcAft>
                <a:spcPts val="0"/>
              </a:spcAft>
              <a:buFontTx/>
              <a:buChar char="-"/>
              <a:defRPr/>
            </a:pPr>
            <a:endParaRPr lang="en-GB" dirty="0" smtClean="0"/>
          </a:p>
          <a:p>
            <a:pPr marL="164544" indent="-164544" defTabSz="877572" eaLnBrk="1" fontAlgn="auto" hangingPunct="1">
              <a:spcBef>
                <a:spcPts val="0"/>
              </a:spcBef>
              <a:spcAft>
                <a:spcPts val="0"/>
              </a:spcAft>
              <a:buFontTx/>
              <a:buChar char="-"/>
              <a:defRPr/>
            </a:pPr>
            <a:r>
              <a:rPr lang="en-GB" dirty="0" smtClean="0"/>
              <a:t>Women slightly more exposed to angry or emotionally demanding clients – </a:t>
            </a:r>
            <a:r>
              <a:rPr lang="en-GB" dirty="0" err="1" smtClean="0"/>
              <a:t>approx</a:t>
            </a:r>
            <a:r>
              <a:rPr lang="en-GB" dirty="0" smtClean="0"/>
              <a:t> 7% of employed women</a:t>
            </a:r>
            <a:endParaRPr lang="en-GB" b="1" dirty="0" smtClean="0"/>
          </a:p>
        </p:txBody>
      </p:sp>
      <p:sp>
        <p:nvSpPr>
          <p:cNvPr id="221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6B2CB-3BDD-4C24-941D-5C2284A93430}" type="slidenum">
              <a:rPr lang="en-GB" smtClean="0"/>
              <a:pPr/>
              <a:t>26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82B8FD5-EB71-4E3E-8F75-EF057B7E1E58}" type="slidenum">
              <a:rPr lang="es-ES" smtClean="0"/>
              <a:pPr/>
              <a:t>31</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82B8FD5-EB71-4E3E-8F75-EF057B7E1E58}" type="slidenum">
              <a:rPr lang="es-ES" smtClean="0"/>
              <a:pPr/>
              <a:t>35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marL="273050" indent="-273050" eaLnBrk="1" hangingPunct="1">
              <a:spcBef>
                <a:spcPct val="0"/>
              </a:spcBef>
              <a:buFontTx/>
              <a:buChar char="•"/>
            </a:pPr>
            <a:r>
              <a:rPr lang="en-GB" sz="1700" b="1" u="sng" smtClean="0"/>
              <a:t>Health inequalities, division of labour, gender inequalities and structural causes of vulnerability</a:t>
            </a:r>
          </a:p>
          <a:p>
            <a:pPr marL="273050" indent="-273050" eaLnBrk="1" hangingPunct="1">
              <a:spcBef>
                <a:spcPct val="0"/>
              </a:spcBef>
              <a:buFontTx/>
              <a:buChar char="•"/>
            </a:pPr>
            <a:endParaRPr lang="en-GB" sz="1700" smtClean="0"/>
          </a:p>
          <a:p>
            <a:pPr marL="273050" indent="-273050" eaLnBrk="1" hangingPunct="1">
              <a:spcBef>
                <a:spcPct val="0"/>
              </a:spcBef>
              <a:buFontTx/>
              <a:buChar char="•"/>
            </a:pPr>
            <a:r>
              <a:rPr lang="en-GB" sz="1700" smtClean="0"/>
              <a:t>A gender approach to social inequalities in health must bring employment and work into the equation. </a:t>
            </a:r>
          </a:p>
          <a:p>
            <a:pPr marL="273050" indent="-273050" eaLnBrk="1" hangingPunct="1">
              <a:spcBef>
                <a:spcPct val="0"/>
              </a:spcBef>
              <a:buFontTx/>
              <a:buChar char="•"/>
            </a:pPr>
            <a:endParaRPr lang="en-GB" sz="1700" smtClean="0"/>
          </a:p>
          <a:p>
            <a:pPr marL="273050" indent="-273050" eaLnBrk="1" hangingPunct="1">
              <a:spcBef>
                <a:spcPct val="0"/>
              </a:spcBef>
              <a:buFontTx/>
              <a:buChar char="•"/>
            </a:pPr>
            <a:r>
              <a:rPr lang="en-GB" sz="1700" smtClean="0"/>
              <a:t>Women and men are not identically placed in terms of the job ladder, status, job types and sectors of activity. </a:t>
            </a:r>
          </a:p>
          <a:p>
            <a:pPr marL="273050" indent="-273050" eaLnBrk="1" hangingPunct="1">
              <a:spcBef>
                <a:spcPct val="0"/>
              </a:spcBef>
              <a:buFontTx/>
              <a:buChar char="•"/>
            </a:pPr>
            <a:endParaRPr lang="en-GB" sz="1700" smtClean="0"/>
          </a:p>
          <a:p>
            <a:pPr marL="273050" indent="-273050" eaLnBrk="1" hangingPunct="1">
              <a:spcBef>
                <a:spcPct val="0"/>
              </a:spcBef>
              <a:buFontTx/>
              <a:buChar char="•"/>
            </a:pPr>
            <a:r>
              <a:rPr lang="en-GB" sz="1700" smtClean="0"/>
              <a:t>Equality policies have not – as yet – rolled back the most basic gender inequalities in employment. </a:t>
            </a:r>
          </a:p>
          <a:p>
            <a:pPr marL="273050" indent="-273050" eaLnBrk="1" hangingPunct="1">
              <a:spcBef>
                <a:spcPct val="0"/>
              </a:spcBef>
              <a:buFontTx/>
              <a:buChar char="•"/>
            </a:pPr>
            <a:endParaRPr lang="en-GB" sz="1700" smtClean="0"/>
          </a:p>
          <a:p>
            <a:pPr marL="273050" indent="-273050" eaLnBrk="1" hangingPunct="1">
              <a:spcBef>
                <a:spcPct val="0"/>
              </a:spcBef>
              <a:buFontTx/>
              <a:buChar char="•"/>
            </a:pPr>
            <a:r>
              <a:rPr lang="en-GB" sz="1700" smtClean="0"/>
              <a:t>The hazards and constraints of work have held women’s employment rates down and negatively impacted their health.</a:t>
            </a:r>
          </a:p>
          <a:p>
            <a:pPr marL="273050" indent="-273050" eaLnBrk="1" hangingPunct="1">
              <a:spcBef>
                <a:spcPct val="0"/>
              </a:spcBef>
              <a:buFontTx/>
              <a:buChar char="•"/>
            </a:pPr>
            <a:endParaRPr lang="en-GB" sz="1700" smtClean="0"/>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571DF3-E7D6-475C-90C0-C4D5427E7F4E}" type="slidenum">
              <a:rPr lang="en-GB" smtClean="0"/>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defTabSz="876300" eaLnBrk="1" hangingPunct="1">
              <a:spcBef>
                <a:spcPct val="0"/>
              </a:spcBef>
            </a:pPr>
            <a:r>
              <a:rPr lang="en-GB" sz="1700" smtClean="0"/>
              <a:t>Multiple jobholding – 7% of men and 7% of women</a:t>
            </a:r>
          </a:p>
          <a:p>
            <a:pPr defTabSz="876300" eaLnBrk="1" hangingPunct="1">
              <a:spcBef>
                <a:spcPct val="0"/>
              </a:spcBef>
            </a:pPr>
            <a:endParaRPr lang="en-GB" sz="1700" smtClean="0"/>
          </a:p>
          <a:p>
            <a:pPr defTabSz="876300" eaLnBrk="1" hangingPunct="1">
              <a:spcBef>
                <a:spcPct val="0"/>
              </a:spcBef>
            </a:pPr>
            <a:r>
              <a:rPr lang="en-GB" sz="1700" smtClean="0"/>
              <a:t>12% of male and 14% of female employees have fixed-term contract or are temporary agency workers</a:t>
            </a:r>
          </a:p>
          <a:p>
            <a:pPr defTabSz="876300" eaLnBrk="1" hangingPunct="1">
              <a:spcBef>
                <a:spcPct val="0"/>
              </a:spcBef>
            </a:pPr>
            <a:endParaRPr lang="en-GB" sz="1700" smtClean="0"/>
          </a:p>
          <a:p>
            <a:pPr defTabSz="876300" eaLnBrk="1" hangingPunct="1">
              <a:spcBef>
                <a:spcPct val="0"/>
              </a:spcBef>
            </a:pPr>
            <a:r>
              <a:rPr lang="en-GB" sz="1700" smtClean="0"/>
              <a:t>10% of full-time employees and 5% of female part-time employees</a:t>
            </a:r>
          </a:p>
          <a:p>
            <a:pPr defTabSz="876300" eaLnBrk="1" hangingPunct="1">
              <a:spcBef>
                <a:spcPct val="0"/>
              </a:spcBef>
            </a:pPr>
            <a:endParaRPr lang="en-GB" smtClean="0"/>
          </a:p>
          <a:p>
            <a:pPr defTabSz="876300" eaLnBrk="1" hangingPunct="1">
              <a:spcBef>
                <a:spcPct val="0"/>
              </a:spcBef>
            </a:pPr>
            <a:r>
              <a:rPr lang="en-GB" b="1" smtClean="0"/>
              <a:t>Self-employment, EU-27 (2013) - Eurostat</a:t>
            </a:r>
            <a:r>
              <a:rPr lang="en-GB" smtClean="0"/>
              <a:t>: All: 14.4%, Men: 18.3% Women: 9.8%</a:t>
            </a:r>
          </a:p>
          <a:p>
            <a:pPr defTabSz="876300" eaLnBrk="1" hangingPunct="1">
              <a:spcBef>
                <a:spcPct val="0"/>
              </a:spcBef>
            </a:pPr>
            <a:r>
              <a:rPr lang="en-GB" smtClean="0"/>
              <a:t> </a:t>
            </a:r>
          </a:p>
          <a:p>
            <a:pPr defTabSz="876300" eaLnBrk="1" hangingPunct="1">
              <a:spcBef>
                <a:spcPct val="0"/>
              </a:spcBef>
            </a:pPr>
            <a:r>
              <a:rPr lang="en-GB" b="1" smtClean="0"/>
              <a:t>Unadjusted Gender pay gap (</a:t>
            </a:r>
            <a:r>
              <a:rPr lang="en-GB" b="1" u="sng" smtClean="0"/>
              <a:t>EU-28</a:t>
            </a:r>
            <a:r>
              <a:rPr lang="en-GB" b="1" smtClean="0"/>
              <a:t>), 2012</a:t>
            </a:r>
            <a:r>
              <a:rPr lang="en-GB" smtClean="0"/>
              <a:t> - 16.4%</a:t>
            </a:r>
          </a:p>
          <a:p>
            <a:pPr defTabSz="876300" eaLnBrk="1" hangingPunct="1">
              <a:spcBef>
                <a:spcPct val="0"/>
              </a:spcBef>
            </a:pPr>
            <a:r>
              <a:rPr lang="en-GB" smtClean="0"/>
              <a:t> </a:t>
            </a:r>
          </a:p>
          <a:p>
            <a:pPr defTabSz="876300" eaLnBrk="1" hangingPunct="1">
              <a:spcBef>
                <a:spcPct val="0"/>
              </a:spcBef>
            </a:pPr>
            <a:r>
              <a:rPr lang="en-GB" b="1" smtClean="0"/>
              <a:t>For EU-27 gender pay gap, latest data from ENEGE is for 2011</a:t>
            </a:r>
            <a:r>
              <a:rPr lang="en-GB" smtClean="0"/>
              <a:t> - 16.2%</a:t>
            </a:r>
          </a:p>
          <a:p>
            <a:pPr defTabSz="876300" eaLnBrk="1" hangingPunct="1">
              <a:spcBef>
                <a:spcPct val="0"/>
              </a:spcBef>
            </a:pPr>
            <a:endParaRPr lang="en-GB"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3E0C55-02F6-4CCB-BEEC-6F5A20BB994E}"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Fuente: Encuesta de Población Activa INE</a:t>
            </a:r>
            <a:endParaRPr lang="es-ES" dirty="0"/>
          </a:p>
        </p:txBody>
      </p:sp>
      <p:sp>
        <p:nvSpPr>
          <p:cNvPr id="4" name="3 Marcador de número de diapositiva"/>
          <p:cNvSpPr>
            <a:spLocks noGrp="1"/>
          </p:cNvSpPr>
          <p:nvPr>
            <p:ph type="sldNum" sz="quarter" idx="10"/>
          </p:nvPr>
        </p:nvSpPr>
        <p:spPr/>
        <p:txBody>
          <a:bodyPr/>
          <a:lstStyle/>
          <a:p>
            <a:fld id="{63EFDA0A-F701-489F-AD8D-0EFADFFBEDBD}" type="slidenum">
              <a:rPr lang="es-ES" smtClean="0"/>
              <a:pPr/>
              <a:t>5</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Fuente: Encuesta</a:t>
            </a:r>
            <a:r>
              <a:rPr lang="es-ES" baseline="0" dirty="0" smtClean="0"/>
              <a:t> de Población Activa. Medias anuales INE</a:t>
            </a:r>
            <a:endParaRPr lang="es-ES" dirty="0"/>
          </a:p>
        </p:txBody>
      </p:sp>
      <p:sp>
        <p:nvSpPr>
          <p:cNvPr id="4" name="3 Marcador de número de diapositiva"/>
          <p:cNvSpPr>
            <a:spLocks noGrp="1"/>
          </p:cNvSpPr>
          <p:nvPr>
            <p:ph type="sldNum" sz="quarter" idx="10"/>
          </p:nvPr>
        </p:nvSpPr>
        <p:spPr/>
        <p:txBody>
          <a:bodyPr/>
          <a:lstStyle/>
          <a:p>
            <a:fld id="{63EFDA0A-F701-489F-AD8D-0EFADFFBEDBD}" type="slidenum">
              <a:rPr lang="es-ES" smtClean="0"/>
              <a:pPr/>
              <a:t>7</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defTabSz="876300" eaLnBrk="1" hangingPunct="1">
              <a:spcBef>
                <a:spcPct val="0"/>
              </a:spcBef>
            </a:pPr>
            <a:r>
              <a:rPr lang="en-GB" smtClean="0"/>
              <a:t>EU-27 men: 8.7% ; EU-27 women: 32.5</a:t>
            </a:r>
          </a:p>
          <a:p>
            <a:pPr defTabSz="876300" eaLnBrk="1" hangingPunct="1">
              <a:spcBef>
                <a:spcPct val="0"/>
              </a:spcBef>
            </a:pPr>
            <a:endParaRPr lang="en-GB" smtClean="0"/>
          </a:p>
          <a:p>
            <a:pPr defTabSz="876300" eaLnBrk="1" hangingPunct="1">
              <a:spcBef>
                <a:spcPct val="0"/>
              </a:spcBef>
            </a:pPr>
            <a:endParaRPr lang="en-GB" smtClean="0"/>
          </a:p>
          <a:p>
            <a:pPr defTabSz="876300" eaLnBrk="1" hangingPunct="1">
              <a:spcBef>
                <a:spcPct val="0"/>
              </a:spcBef>
            </a:pPr>
            <a:endParaRPr lang="en-GB" smtClean="0"/>
          </a:p>
        </p:txBody>
      </p:sp>
      <p:sp>
        <p:nvSpPr>
          <p:cNvPr id="216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EB5886-F01D-4C28-8275-0B37DF6FA99E}" type="slidenum">
              <a:rPr lang="en-GB" smtClean="0"/>
              <a:pPr/>
              <a:t>8</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marL="163513" indent="-163513" eaLnBrk="1" hangingPunct="1">
              <a:spcBef>
                <a:spcPct val="0"/>
              </a:spcBef>
              <a:buFontTx/>
              <a:buChar char="•"/>
            </a:pPr>
            <a:r>
              <a:rPr lang="en-GB" sz="1700" b="1" smtClean="0"/>
              <a:t>Men more exposed to unsocial/unhealthy hours – long, nights, rotating shifts…(and week-ends….)</a:t>
            </a:r>
          </a:p>
          <a:p>
            <a:pPr marL="163513" indent="-163513" eaLnBrk="1" hangingPunct="1">
              <a:spcBef>
                <a:spcPct val="0"/>
              </a:spcBef>
              <a:buFontTx/>
              <a:buChar char="•"/>
            </a:pPr>
            <a:endParaRPr lang="en-GB" sz="1700" b="1" smtClean="0"/>
          </a:p>
          <a:p>
            <a:pPr marL="163513" indent="-163513" eaLnBrk="1" hangingPunct="1">
              <a:spcBef>
                <a:spcPct val="0"/>
              </a:spcBef>
              <a:buFontTx/>
              <a:buChar char="•"/>
            </a:pPr>
            <a:r>
              <a:rPr lang="en-GB" sz="1700" b="1" smtClean="0"/>
              <a:t>Women not immune  eg nursing, hotels and catering, retail</a:t>
            </a:r>
          </a:p>
          <a:p>
            <a:pPr marL="163513" indent="-163513" eaLnBrk="1" hangingPunct="1">
              <a:spcBef>
                <a:spcPct val="0"/>
              </a:spcBef>
              <a:buFontTx/>
              <a:buChar char="•"/>
            </a:pPr>
            <a:endParaRPr lang="en-GB" sz="1700" b="1"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35AC7-16F6-497F-9B1D-2FC7903FD719}" type="slidenum">
              <a:rPr lang="en-GB" smtClean="0"/>
              <a:pPr/>
              <a:t>9</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SEPE </a:t>
            </a:r>
            <a:endParaRPr lang="es-ES" dirty="0"/>
          </a:p>
        </p:txBody>
      </p:sp>
      <p:sp>
        <p:nvSpPr>
          <p:cNvPr id="4" name="3 Marcador de número de diapositiva"/>
          <p:cNvSpPr>
            <a:spLocks noGrp="1"/>
          </p:cNvSpPr>
          <p:nvPr>
            <p:ph type="sldNum" sz="quarter" idx="10"/>
          </p:nvPr>
        </p:nvSpPr>
        <p:spPr/>
        <p:txBody>
          <a:bodyPr/>
          <a:lstStyle/>
          <a:p>
            <a:fld id="{782B8FD5-EB71-4E3E-8F75-EF057B7E1E58}" type="slidenum">
              <a:rPr lang="es-ES" smtClean="0"/>
              <a:pPr/>
              <a:t>12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Encuesta</a:t>
            </a:r>
            <a:r>
              <a:rPr lang="es-ES" baseline="0" dirty="0" smtClean="0"/>
              <a:t> Anual de Estructura Salarial 2011 INE</a:t>
            </a:r>
            <a:endParaRPr lang="es-ES" dirty="0"/>
          </a:p>
        </p:txBody>
      </p:sp>
      <p:sp>
        <p:nvSpPr>
          <p:cNvPr id="4" name="3 Marcador de número de diapositiva"/>
          <p:cNvSpPr>
            <a:spLocks noGrp="1"/>
          </p:cNvSpPr>
          <p:nvPr>
            <p:ph type="sldNum" sz="quarter" idx="10"/>
          </p:nvPr>
        </p:nvSpPr>
        <p:spPr/>
        <p:txBody>
          <a:bodyPr/>
          <a:lstStyle/>
          <a:p>
            <a:fld id="{63EFDA0A-F701-489F-AD8D-0EFADFFBEDBD}" type="slidenum">
              <a:rPr lang="es-ES" smtClean="0"/>
              <a:pPr/>
              <a:t>13</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FE454EF-95F5-47A2-A3C7-5616F905F0A7}" type="datetime1">
              <a:rPr lang="es-ES" smtClean="0"/>
              <a:pPr/>
              <a:t>21/03/2016</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9BDF0E8-DB0D-40ED-AFEA-21014B8B713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3C183-7B24-4A72-A46B-2010A9543149}" type="datetime1">
              <a:rPr lang="es-ES" smtClean="0"/>
              <a:pPr/>
              <a:t>21/03/2016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22F08BA8-021F-4F4F-88BC-D61E82B76DA3}" type="datetime1">
              <a:rPr lang="es-ES" smtClean="0"/>
              <a:pPr/>
              <a:t>21/03/2016</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9BDF0E8-DB0D-40ED-AFEA-21014B8B713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AE498F2-C3B4-428A-B8E4-5982A72E7256}" type="datetime1">
              <a:rPr lang="es-ES" smtClean="0"/>
              <a:pPr/>
              <a:t>21/03/2016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A36C6A-F8CB-4DA4-B7AD-D7F97DA09719}" type="datetime1">
              <a:rPr lang="es-ES" smtClean="0"/>
              <a:pPr/>
              <a:t>21/03/2016</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F9BDF0E8-DB0D-40ED-AFEA-21014B8B713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93876BB-523C-4870-A8BE-8BCF26EC3E29}" type="datetime1">
              <a:rPr lang="es-ES" smtClean="0"/>
              <a:pPr/>
              <a:t>21/03/2016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3794DF9-B3BF-48B1-8A95-37E314118F23}" type="datetime1">
              <a:rPr lang="es-ES" smtClean="0"/>
              <a:pPr/>
              <a:t>21/03/2016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24E6EAB-9C97-4441-A4D8-4D20A0A0FEF2}" type="datetime1">
              <a:rPr lang="es-ES" smtClean="0"/>
              <a:pPr/>
              <a:t>21/03/2016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327E7EF4-66F8-4D22-B5B0-2676CC2549F8}" type="datetime1">
              <a:rPr lang="es-ES" smtClean="0"/>
              <a:pPr/>
              <a:t>21/03/2016</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C46C64-60A3-4E63-B62D-866FC834D446}" type="datetime1">
              <a:rPr lang="es-ES" smtClean="0"/>
              <a:pPr/>
              <a:t>21/03/2016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E91ED391-E030-49F5-9164-6BECD8223995}" type="datetime1">
              <a:rPr lang="es-ES" smtClean="0"/>
              <a:pPr/>
              <a:t>21/03/2016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9BDF0E8-DB0D-40ED-AFEA-21014B8B7133}"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A222ECA-0B6D-42AA-BF04-E6E6C43FB2D9}" type="datetime1">
              <a:rPr lang="es-ES" smtClean="0"/>
              <a:pPr/>
              <a:t>21/03/2016</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9BDF0E8-DB0D-40ED-AFEA-21014B8B713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548680"/>
            <a:ext cx="6372200" cy="2304256"/>
          </a:xfrm>
        </p:spPr>
        <p:txBody>
          <a:bodyPr>
            <a:normAutofit/>
          </a:bodyPr>
          <a:lstStyle/>
          <a:p>
            <a:pPr algn="ctr"/>
            <a:r>
              <a:rPr lang="ca-ES" dirty="0" smtClean="0">
                <a:solidFill>
                  <a:schemeClr val="tx1"/>
                </a:solidFill>
                <a:latin typeface="Consolas" pitchFamily="49" charset="0"/>
                <a:cs typeface="Consolas" pitchFamily="49" charset="0"/>
              </a:rPr>
              <a:t>La </a:t>
            </a:r>
            <a:r>
              <a:rPr lang="ca-ES" dirty="0" err="1" smtClean="0">
                <a:solidFill>
                  <a:schemeClr val="tx1"/>
                </a:solidFill>
                <a:latin typeface="Consolas" pitchFamily="49" charset="0"/>
                <a:cs typeface="Consolas" pitchFamily="49" charset="0"/>
              </a:rPr>
              <a:t>incidencia</a:t>
            </a:r>
            <a:r>
              <a:rPr lang="ca-ES" dirty="0" smtClean="0">
                <a:solidFill>
                  <a:schemeClr val="tx1"/>
                </a:solidFill>
                <a:latin typeface="Consolas" pitchFamily="49" charset="0"/>
                <a:cs typeface="Consolas" pitchFamily="49" charset="0"/>
              </a:rPr>
              <a:t> de la </a:t>
            </a:r>
            <a:r>
              <a:rPr lang="ca-ES" dirty="0" err="1" smtClean="0">
                <a:solidFill>
                  <a:schemeClr val="tx1"/>
                </a:solidFill>
                <a:latin typeface="Consolas" pitchFamily="49" charset="0"/>
                <a:cs typeface="Consolas" pitchFamily="49" charset="0"/>
              </a:rPr>
              <a:t>desigualdad</a:t>
            </a:r>
            <a:r>
              <a:rPr lang="ca-ES" dirty="0" smtClean="0">
                <a:solidFill>
                  <a:schemeClr val="tx1"/>
                </a:solidFill>
                <a:latin typeface="Consolas" pitchFamily="49" charset="0"/>
                <a:cs typeface="Consolas" pitchFamily="49" charset="0"/>
              </a:rPr>
              <a:t> de </a:t>
            </a:r>
            <a:r>
              <a:rPr lang="ca-ES" dirty="0" err="1" smtClean="0">
                <a:solidFill>
                  <a:schemeClr val="tx1"/>
                </a:solidFill>
                <a:latin typeface="Consolas" pitchFamily="49" charset="0"/>
                <a:cs typeface="Consolas" pitchFamily="49" charset="0"/>
              </a:rPr>
              <a:t>género</a:t>
            </a:r>
            <a:r>
              <a:rPr lang="ca-ES" dirty="0" smtClean="0">
                <a:solidFill>
                  <a:schemeClr val="tx1"/>
                </a:solidFill>
                <a:latin typeface="Consolas" pitchFamily="49" charset="0"/>
                <a:cs typeface="Consolas" pitchFamily="49" charset="0"/>
              </a:rPr>
              <a:t> en la </a:t>
            </a:r>
            <a:r>
              <a:rPr lang="ca-ES" dirty="0" err="1" smtClean="0">
                <a:solidFill>
                  <a:schemeClr val="tx1"/>
                </a:solidFill>
                <a:latin typeface="Consolas" pitchFamily="49" charset="0"/>
                <a:cs typeface="Consolas" pitchFamily="49" charset="0"/>
              </a:rPr>
              <a:t>salud</a:t>
            </a:r>
            <a:r>
              <a:rPr lang="ca-ES" dirty="0" smtClean="0">
                <a:solidFill>
                  <a:schemeClr val="tx1"/>
                </a:solidFill>
                <a:latin typeface="Consolas" pitchFamily="49" charset="0"/>
                <a:cs typeface="Consolas" pitchFamily="49" charset="0"/>
              </a:rPr>
              <a:t> laboral </a:t>
            </a:r>
            <a:endParaRPr lang="es-ES" dirty="0">
              <a:solidFill>
                <a:schemeClr val="tx1"/>
              </a:solidFill>
              <a:latin typeface="Consolas" pitchFamily="49" charset="0"/>
              <a:cs typeface="Consolas" pitchFamily="49" charset="0"/>
            </a:endParaRPr>
          </a:p>
        </p:txBody>
      </p:sp>
      <p:sp>
        <p:nvSpPr>
          <p:cNvPr id="3" name="2 CuadroTexto"/>
          <p:cNvSpPr txBox="1"/>
          <p:nvPr/>
        </p:nvSpPr>
        <p:spPr>
          <a:xfrm>
            <a:off x="0" y="5934670"/>
            <a:ext cx="4032448" cy="923330"/>
          </a:xfrm>
          <a:prstGeom prst="rect">
            <a:avLst/>
          </a:prstGeom>
          <a:noFill/>
        </p:spPr>
        <p:txBody>
          <a:bodyPr wrap="square" rtlCol="0">
            <a:spAutoFit/>
          </a:bodyPr>
          <a:lstStyle/>
          <a:p>
            <a:r>
              <a:rPr lang="es-ES" b="1" dirty="0" smtClean="0"/>
              <a:t>VII Foro de Prevención </a:t>
            </a:r>
          </a:p>
          <a:p>
            <a:r>
              <a:rPr lang="es-ES" b="1" dirty="0" smtClean="0"/>
              <a:t>Universidad Laboral de Gijón </a:t>
            </a:r>
          </a:p>
          <a:p>
            <a:r>
              <a:rPr lang="es-ES" b="1" dirty="0" smtClean="0"/>
              <a:t>21 y 22 de marzo</a:t>
            </a:r>
            <a:endParaRPr lang="es-ES" b="1" dirty="0"/>
          </a:p>
        </p:txBody>
      </p:sp>
      <p:pic>
        <p:nvPicPr>
          <p:cNvPr id="1026" name="Picture 2" descr="C:\Users\Sara\Desktop\RSE, IGUALDAD, MEDIO AMBIENTE\Igualdad\2014 marzo\Definitivo\CARTEL 8 MARZO 2014 def recortado.jpg"/>
          <p:cNvPicPr>
            <a:picLocks noChangeAspect="1" noChangeArrowheads="1"/>
          </p:cNvPicPr>
          <p:nvPr/>
        </p:nvPicPr>
        <p:blipFill>
          <a:blip r:embed="rId3" cstate="print"/>
          <a:srcRect/>
          <a:stretch>
            <a:fillRect/>
          </a:stretch>
        </p:blipFill>
        <p:spPr bwMode="auto">
          <a:xfrm>
            <a:off x="6372200" y="0"/>
            <a:ext cx="2771800" cy="3356991"/>
          </a:xfrm>
          <a:prstGeom prst="rect">
            <a:avLst/>
          </a:prstGeom>
          <a:noFill/>
        </p:spPr>
      </p:pic>
      <p:pic>
        <p:nvPicPr>
          <p:cNvPr id="1027" name="Picture 3" descr="C:\Users\Sara\Desktop\RSE, IGUALDAD, MEDIO AMBIENTE\Igualdad\8M 2015\22-f-2015-Día-por-la-Igualdad-Salarial-e1424433830816.jpg"/>
          <p:cNvPicPr>
            <a:picLocks noChangeAspect="1" noChangeArrowheads="1"/>
          </p:cNvPicPr>
          <p:nvPr/>
        </p:nvPicPr>
        <p:blipFill>
          <a:blip r:embed="rId4" cstate="print"/>
          <a:srcRect/>
          <a:stretch>
            <a:fillRect/>
          </a:stretch>
        </p:blipFill>
        <p:spPr bwMode="auto">
          <a:xfrm>
            <a:off x="5292080" y="3356992"/>
            <a:ext cx="3851920" cy="1704602"/>
          </a:xfrm>
          <a:prstGeom prst="rect">
            <a:avLst/>
          </a:prstGeom>
          <a:noFill/>
        </p:spPr>
      </p:pic>
      <p:pic>
        <p:nvPicPr>
          <p:cNvPr id="1028" name="Picture 4" descr="C:\Users\Sara\Desktop\RSE, IGUALDAD, MEDIO AMBIENTE\Igualdad\8M 2015\campaña 8M 2015\8 MARZO 2015 def facebook.jpg"/>
          <p:cNvPicPr>
            <a:picLocks noChangeAspect="1" noChangeArrowheads="1"/>
          </p:cNvPicPr>
          <p:nvPr/>
        </p:nvPicPr>
        <p:blipFill>
          <a:blip r:embed="rId5" cstate="print"/>
          <a:srcRect/>
          <a:stretch>
            <a:fillRect/>
          </a:stretch>
        </p:blipFill>
        <p:spPr bwMode="auto">
          <a:xfrm>
            <a:off x="3923928" y="5085184"/>
            <a:ext cx="5220072" cy="1772816"/>
          </a:xfrm>
          <a:prstGeom prst="rect">
            <a:avLst/>
          </a:prstGeom>
          <a:noFill/>
        </p:spPr>
      </p:pic>
      <p:sp>
        <p:nvSpPr>
          <p:cNvPr id="8" name="7 Rectángulo"/>
          <p:cNvSpPr/>
          <p:nvPr/>
        </p:nvSpPr>
        <p:spPr>
          <a:xfrm>
            <a:off x="0" y="5373216"/>
            <a:ext cx="3923928" cy="646331"/>
          </a:xfrm>
          <a:prstGeom prst="rect">
            <a:avLst/>
          </a:prstGeom>
        </p:spPr>
        <p:txBody>
          <a:bodyPr wrap="square">
            <a:spAutoFit/>
          </a:bodyPr>
          <a:lstStyle/>
          <a:p>
            <a:r>
              <a:rPr lang="es-ES" b="1" dirty="0" smtClean="0"/>
              <a:t>SECRETARÍA CONFEDERAL DE ACCIÓN SINDICAL E IGUALDAD</a:t>
            </a:r>
          </a:p>
        </p:txBody>
      </p:sp>
      <p:sp>
        <p:nvSpPr>
          <p:cNvPr id="9" name="8 Marcador de número de diapositiva"/>
          <p:cNvSpPr>
            <a:spLocks noGrp="1"/>
          </p:cNvSpPr>
          <p:nvPr>
            <p:ph type="sldNum" sz="quarter" idx="12"/>
          </p:nvPr>
        </p:nvSpPr>
        <p:spPr/>
        <p:txBody>
          <a:bodyPr/>
          <a:lstStyle/>
          <a:p>
            <a:fld id="{F9BDF0E8-DB0D-40ED-AFEA-21014B8B7133}" type="slidenum">
              <a:rPr lang="es-ES" smtClean="0"/>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94382"/>
          </a:xfrm>
        </p:spPr>
        <p:txBody>
          <a:bodyPr>
            <a:normAutofit/>
          </a:bodyPr>
          <a:lstStyle/>
          <a:p>
            <a:r>
              <a:rPr lang="es-ES" sz="3200" dirty="0" smtClean="0">
                <a:solidFill>
                  <a:schemeClr val="accent1"/>
                </a:solidFill>
              </a:rPr>
              <a:t>MÁS TRABAJO A TIEMPO PARCIAL</a:t>
            </a:r>
            <a:endParaRPr lang="es-ES" sz="3200" dirty="0">
              <a:solidFill>
                <a:schemeClr val="accent1"/>
              </a:solidFill>
            </a:endParaRPr>
          </a:p>
        </p:txBody>
      </p:sp>
      <p:sp>
        <p:nvSpPr>
          <p:cNvPr id="3" name="2 Marcador de contenido"/>
          <p:cNvSpPr>
            <a:spLocks noGrp="1"/>
          </p:cNvSpPr>
          <p:nvPr>
            <p:ph idx="1"/>
          </p:nvPr>
        </p:nvSpPr>
        <p:spPr/>
        <p:txBody>
          <a:bodyPr>
            <a:normAutofit fontScale="85000" lnSpcReduction="10000"/>
          </a:bodyPr>
          <a:lstStyle/>
          <a:p>
            <a:pPr algn="just">
              <a:buNone/>
              <a:defRPr/>
            </a:pPr>
            <a:r>
              <a:rPr lang="es-ES" dirty="0" smtClean="0"/>
              <a:t>Trabajo a tiempo parcial más frecuente entre las mujeres. </a:t>
            </a:r>
          </a:p>
          <a:p>
            <a:pPr lvl="1" indent="-274320" algn="just">
              <a:defRPr/>
            </a:pPr>
            <a:r>
              <a:rPr lang="es-ES" dirty="0" smtClean="0"/>
              <a:t>Compaginar la vida laboral con la familiar.</a:t>
            </a:r>
          </a:p>
          <a:p>
            <a:pPr lvl="1" indent="-274320" algn="just">
              <a:defRPr/>
            </a:pPr>
            <a:r>
              <a:rPr lang="es-ES" dirty="0" smtClean="0"/>
              <a:t>Única opción disponible en ocupaciones de poca cualificación. </a:t>
            </a:r>
          </a:p>
          <a:p>
            <a:pPr algn="just">
              <a:defRPr/>
            </a:pPr>
            <a:r>
              <a:rPr lang="es-ES" dirty="0" smtClean="0"/>
              <a:t>Menos promoción profesional.</a:t>
            </a:r>
          </a:p>
          <a:p>
            <a:pPr algn="just">
              <a:defRPr/>
            </a:pPr>
            <a:r>
              <a:rPr lang="es-ES" dirty="0" smtClean="0"/>
              <a:t>Salarios más bajos, pensiones más bajas. Mas riesgo de pobreza durante la vida laboral y en la jubilación. </a:t>
            </a:r>
          </a:p>
          <a:p>
            <a:pPr algn="just">
              <a:defRPr/>
            </a:pPr>
            <a:r>
              <a:rPr lang="es-ES" dirty="0" smtClean="0"/>
              <a:t>El trabajo a tiempo parcial es más frecuente en los trabajos poco cualificados, mal remunerados, monótonos, con pocas oportunidades para aprender y desarrollar las habilidades, con menos posibilidades de promoción y menos estabilidad, mayor frecuencia de exposición a factores de riesgo psicosocial.</a:t>
            </a:r>
          </a:p>
          <a:p>
            <a:endParaRPr lang="es-ES" dirty="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dirty="0" smtClean="0">
                <a:solidFill>
                  <a:schemeClr val="accent1"/>
                </a:solidFill>
              </a:rPr>
              <a:t>Contratos de duración determinada</a:t>
            </a:r>
            <a:r>
              <a:rPr lang="es-ES" sz="3200" dirty="0" smtClean="0"/>
              <a:t> </a:t>
            </a:r>
            <a:endParaRPr lang="es-ES" sz="3200" dirty="0"/>
          </a:p>
        </p:txBody>
      </p:sp>
      <p:sp>
        <p:nvSpPr>
          <p:cNvPr id="3" name="2 Marcador de contenido"/>
          <p:cNvSpPr>
            <a:spLocks noGrp="1"/>
          </p:cNvSpPr>
          <p:nvPr>
            <p:ph idx="1"/>
          </p:nvPr>
        </p:nvSpPr>
        <p:spPr/>
        <p:txBody>
          <a:bodyPr>
            <a:normAutofit/>
          </a:bodyPr>
          <a:lstStyle/>
          <a:p>
            <a:pPr marL="274320" lvl="1" indent="-274320" algn="just">
              <a:lnSpc>
                <a:spcPct val="90000"/>
              </a:lnSpc>
              <a:spcBef>
                <a:spcPts val="600"/>
              </a:spcBef>
              <a:spcAft>
                <a:spcPts val="600"/>
              </a:spcAft>
              <a:buClr>
                <a:schemeClr val="tx2"/>
              </a:buClr>
              <a:buSzPct val="73000"/>
              <a:buFont typeface="Wingdings 2"/>
              <a:buChar char=""/>
              <a:defRPr/>
            </a:pPr>
            <a:r>
              <a:rPr lang="en-GB" sz="2200" dirty="0" err="1" smtClean="0">
                <a:solidFill>
                  <a:schemeClr val="tx1"/>
                </a:solidFill>
              </a:rPr>
              <a:t>Duración</a:t>
            </a:r>
            <a:r>
              <a:rPr lang="en-GB" sz="2200" dirty="0" smtClean="0">
                <a:solidFill>
                  <a:schemeClr val="tx1"/>
                </a:solidFill>
              </a:rPr>
              <a:t> </a:t>
            </a:r>
            <a:r>
              <a:rPr lang="en-GB" sz="2200" dirty="0" err="1" smtClean="0">
                <a:solidFill>
                  <a:schemeClr val="tx1"/>
                </a:solidFill>
              </a:rPr>
              <a:t>determinada</a:t>
            </a:r>
            <a:r>
              <a:rPr lang="en-GB" sz="2200" dirty="0" smtClean="0">
                <a:solidFill>
                  <a:schemeClr val="tx1"/>
                </a:solidFill>
              </a:rPr>
              <a:t>/</a:t>
            </a:r>
            <a:r>
              <a:rPr lang="en-GB" sz="2200" dirty="0" err="1" smtClean="0">
                <a:solidFill>
                  <a:schemeClr val="tx1"/>
                </a:solidFill>
              </a:rPr>
              <a:t>agencia</a:t>
            </a:r>
            <a:r>
              <a:rPr lang="en-GB" sz="2200" dirty="0" smtClean="0">
                <a:solidFill>
                  <a:schemeClr val="tx1"/>
                </a:solidFill>
              </a:rPr>
              <a:t> de </a:t>
            </a:r>
            <a:r>
              <a:rPr lang="en-GB" sz="2200" dirty="0" err="1" smtClean="0">
                <a:solidFill>
                  <a:schemeClr val="tx1"/>
                </a:solidFill>
              </a:rPr>
              <a:t>trabajo</a:t>
            </a:r>
            <a:r>
              <a:rPr lang="en-GB" sz="2200" dirty="0" smtClean="0">
                <a:solidFill>
                  <a:schemeClr val="tx1"/>
                </a:solidFill>
              </a:rPr>
              <a:t> temporal: 12% de hombres, 14% de </a:t>
            </a:r>
            <a:r>
              <a:rPr lang="en-GB" sz="2200" dirty="0" err="1" smtClean="0">
                <a:solidFill>
                  <a:schemeClr val="tx1"/>
                </a:solidFill>
              </a:rPr>
              <a:t>mujeres</a:t>
            </a:r>
            <a:r>
              <a:rPr lang="en-GB" sz="2200" dirty="0" smtClean="0">
                <a:solidFill>
                  <a:schemeClr val="tx1"/>
                </a:solidFill>
              </a:rPr>
              <a:t> (</a:t>
            </a:r>
            <a:r>
              <a:rPr lang="en-GB" sz="2200" dirty="0" err="1" smtClean="0">
                <a:solidFill>
                  <a:schemeClr val="tx1"/>
                </a:solidFill>
              </a:rPr>
              <a:t>Encuesta</a:t>
            </a:r>
            <a:r>
              <a:rPr lang="en-GB" sz="2200" dirty="0" smtClean="0">
                <a:solidFill>
                  <a:schemeClr val="tx1"/>
                </a:solidFill>
              </a:rPr>
              <a:t> </a:t>
            </a:r>
            <a:r>
              <a:rPr lang="en-GB" sz="2200" dirty="0" err="1" smtClean="0">
                <a:solidFill>
                  <a:schemeClr val="tx1"/>
                </a:solidFill>
              </a:rPr>
              <a:t>Europea</a:t>
            </a:r>
            <a:r>
              <a:rPr lang="en-GB" sz="2200" dirty="0" smtClean="0">
                <a:solidFill>
                  <a:schemeClr val="tx1"/>
                </a:solidFill>
              </a:rPr>
              <a:t> de </a:t>
            </a:r>
            <a:r>
              <a:rPr lang="en-GB" sz="2200" dirty="0" err="1" smtClean="0">
                <a:solidFill>
                  <a:schemeClr val="tx1"/>
                </a:solidFill>
              </a:rPr>
              <a:t>condiciones</a:t>
            </a:r>
            <a:r>
              <a:rPr lang="en-GB" sz="2200" dirty="0" smtClean="0">
                <a:solidFill>
                  <a:schemeClr val="tx1"/>
                </a:solidFill>
              </a:rPr>
              <a:t> de </a:t>
            </a:r>
            <a:r>
              <a:rPr lang="en-GB" sz="2200" dirty="0" err="1" smtClean="0">
                <a:solidFill>
                  <a:schemeClr val="tx1"/>
                </a:solidFill>
              </a:rPr>
              <a:t>trabajo</a:t>
            </a:r>
            <a:r>
              <a:rPr lang="en-GB" sz="2200" dirty="0" smtClean="0">
                <a:solidFill>
                  <a:schemeClr val="tx1"/>
                </a:solidFill>
              </a:rPr>
              <a:t>, EWCS 2010).</a:t>
            </a:r>
          </a:p>
          <a:p>
            <a:pPr marL="274320" lvl="1" indent="-274320" algn="just">
              <a:lnSpc>
                <a:spcPct val="90000"/>
              </a:lnSpc>
              <a:spcBef>
                <a:spcPts val="600"/>
              </a:spcBef>
              <a:spcAft>
                <a:spcPts val="600"/>
              </a:spcAft>
              <a:buClr>
                <a:schemeClr val="tx2"/>
              </a:buClr>
              <a:buSzPct val="73000"/>
              <a:buFont typeface="Wingdings 2"/>
              <a:buChar char=""/>
              <a:defRPr/>
            </a:pPr>
            <a:r>
              <a:rPr lang="en-GB" sz="2200" dirty="0" err="1" smtClean="0">
                <a:solidFill>
                  <a:schemeClr val="tx1"/>
                </a:solidFill>
              </a:rPr>
              <a:t>Autoempleo</a:t>
            </a:r>
            <a:r>
              <a:rPr lang="en-GB" sz="2200" dirty="0" smtClean="0">
                <a:solidFill>
                  <a:schemeClr val="tx1"/>
                </a:solidFill>
              </a:rPr>
              <a:t>, </a:t>
            </a:r>
            <a:r>
              <a:rPr lang="en-GB" sz="2200" dirty="0" err="1" smtClean="0">
                <a:solidFill>
                  <a:schemeClr val="tx1"/>
                </a:solidFill>
              </a:rPr>
              <a:t>más</a:t>
            </a:r>
            <a:r>
              <a:rPr lang="en-GB" sz="2200" dirty="0" smtClean="0">
                <a:solidFill>
                  <a:schemeClr val="tx1"/>
                </a:solidFill>
              </a:rPr>
              <a:t> </a:t>
            </a:r>
            <a:r>
              <a:rPr lang="en-GB" sz="2200" dirty="0" err="1" smtClean="0">
                <a:solidFill>
                  <a:schemeClr val="tx1"/>
                </a:solidFill>
              </a:rPr>
              <a:t>común</a:t>
            </a:r>
            <a:r>
              <a:rPr lang="en-GB" sz="2200" dirty="0" smtClean="0">
                <a:solidFill>
                  <a:schemeClr val="tx1"/>
                </a:solidFill>
              </a:rPr>
              <a:t> en hombres </a:t>
            </a:r>
            <a:r>
              <a:rPr lang="en-GB" sz="2200" dirty="0" err="1" smtClean="0">
                <a:solidFill>
                  <a:schemeClr val="tx1"/>
                </a:solidFill>
              </a:rPr>
              <a:t>que</a:t>
            </a:r>
            <a:r>
              <a:rPr lang="en-GB" sz="2200" dirty="0" smtClean="0">
                <a:solidFill>
                  <a:schemeClr val="tx1"/>
                </a:solidFill>
              </a:rPr>
              <a:t> </a:t>
            </a:r>
            <a:r>
              <a:rPr lang="en-GB" sz="2200" dirty="0" err="1" smtClean="0">
                <a:solidFill>
                  <a:schemeClr val="tx1"/>
                </a:solidFill>
              </a:rPr>
              <a:t>mujeres</a:t>
            </a:r>
            <a:r>
              <a:rPr lang="en-GB" sz="2200" dirty="0" smtClean="0">
                <a:solidFill>
                  <a:schemeClr val="tx1"/>
                </a:solidFill>
              </a:rPr>
              <a:t> (18% hombres, 10% </a:t>
            </a:r>
            <a:r>
              <a:rPr lang="en-GB" sz="2200" dirty="0" err="1" smtClean="0">
                <a:solidFill>
                  <a:schemeClr val="tx1"/>
                </a:solidFill>
              </a:rPr>
              <a:t>mujeres</a:t>
            </a:r>
            <a:r>
              <a:rPr lang="en-GB" sz="2200" dirty="0" smtClean="0">
                <a:solidFill>
                  <a:schemeClr val="tx1"/>
                </a:solidFill>
              </a:rPr>
              <a:t>).</a:t>
            </a:r>
          </a:p>
          <a:p>
            <a:pPr marL="274320" lvl="1" indent="-274320" algn="just">
              <a:spcBef>
                <a:spcPts val="600"/>
              </a:spcBef>
              <a:spcAft>
                <a:spcPts val="600"/>
              </a:spcAft>
              <a:buClr>
                <a:schemeClr val="tx2"/>
              </a:buClr>
              <a:buSzPct val="73000"/>
              <a:buFont typeface="Wingdings 2"/>
              <a:buChar char=""/>
              <a:defRPr/>
            </a:pPr>
            <a:r>
              <a:rPr lang="es-ES" sz="2200" dirty="0" smtClean="0">
                <a:solidFill>
                  <a:schemeClr val="tx1"/>
                </a:solidFill>
              </a:rPr>
              <a:t>Inestabilidad laboral: Efectos nocivos en la salud mental.</a:t>
            </a:r>
          </a:p>
          <a:p>
            <a:pPr marL="274320" lvl="1" indent="-274320" algn="just">
              <a:spcBef>
                <a:spcPts val="600"/>
              </a:spcBef>
              <a:spcAft>
                <a:spcPts val="600"/>
              </a:spcAft>
              <a:buClr>
                <a:schemeClr val="tx2"/>
              </a:buClr>
              <a:buSzPct val="73000"/>
              <a:buFont typeface="Wingdings 2"/>
              <a:buChar char=""/>
              <a:defRPr/>
            </a:pPr>
            <a:r>
              <a:rPr lang="es-ES" sz="2200" dirty="0" smtClean="0">
                <a:solidFill>
                  <a:schemeClr val="tx1"/>
                </a:solidFill>
              </a:rPr>
              <a:t>También se ha asociado la temporalidad con una mayor incidencia de accidentes de trabajo, menores niveles de salud laboral y mayor morbilidad. </a:t>
            </a:r>
          </a:p>
          <a:p>
            <a:pPr marL="274320" lvl="1" indent="-274320" algn="just">
              <a:lnSpc>
                <a:spcPct val="90000"/>
              </a:lnSpc>
              <a:spcBef>
                <a:spcPts val="600"/>
              </a:spcBef>
              <a:spcAft>
                <a:spcPts val="600"/>
              </a:spcAft>
              <a:buClr>
                <a:schemeClr val="tx2"/>
              </a:buClr>
              <a:buSzPct val="73000"/>
              <a:buFont typeface="Wingdings 2"/>
              <a:buChar char=""/>
              <a:defRPr/>
            </a:pPr>
            <a:endParaRPr lang="en-GB" sz="2200" dirty="0" smtClean="0">
              <a:solidFill>
                <a:schemeClr val="tx1"/>
              </a:solidFill>
            </a:endParaRPr>
          </a:p>
          <a:p>
            <a:endParaRPr lang="es-ES" dirty="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r>
              <a:rPr lang="es-ES" sz="3600" dirty="0" smtClean="0">
                <a:solidFill>
                  <a:schemeClr val="accent1"/>
                </a:solidFill>
              </a:rPr>
              <a:t>Contrato indefinido </a:t>
            </a:r>
            <a:br>
              <a:rPr lang="es-ES" sz="3600" dirty="0" smtClean="0">
                <a:solidFill>
                  <a:schemeClr val="accent1"/>
                </a:solidFill>
              </a:rPr>
            </a:br>
            <a:r>
              <a:rPr lang="es-ES" sz="3600" dirty="0" smtClean="0">
                <a:solidFill>
                  <a:schemeClr val="accent1"/>
                </a:solidFill>
              </a:rPr>
              <a:t>Porcentaje  por sexo</a:t>
            </a:r>
            <a:endParaRPr lang="es-ES" sz="2000" dirty="0">
              <a:solidFill>
                <a:schemeClr val="tx2">
                  <a:lumMod val="50000"/>
                </a:schemeClr>
              </a:solidFill>
            </a:endParaRPr>
          </a:p>
        </p:txBody>
      </p:sp>
      <p:graphicFrame>
        <p:nvGraphicFramePr>
          <p:cNvPr id="9" name="8 Marcador de contenido"/>
          <p:cNvGraphicFramePr>
            <a:graphicFrameLocks noGrp="1"/>
          </p:cNvGraphicFramePr>
          <p:nvPr>
            <p:ph sz="quarter" idx="1"/>
          </p:nvPr>
        </p:nvGraphicFramePr>
        <p:xfrm>
          <a:off x="609600" y="1589088"/>
          <a:ext cx="38862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Marcador de contenido"/>
          <p:cNvGraphicFramePr>
            <a:graphicFrameLocks noGrp="1"/>
          </p:cNvGraphicFramePr>
          <p:nvPr>
            <p:ph sz="quarter" idx="2"/>
          </p:nvPr>
        </p:nvGraphicFramePr>
        <p:xfrm>
          <a:off x="4211960" y="1628800"/>
          <a:ext cx="4375274" cy="45720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4 Imagen" descr="USO ALTA RESOLUCIÓN.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680068"/>
          </a:xfrm>
        </p:spPr>
        <p:txBody>
          <a:bodyPr>
            <a:normAutofit/>
          </a:bodyPr>
          <a:lstStyle/>
          <a:p>
            <a:r>
              <a:rPr lang="es-ES" sz="3200" dirty="0" smtClean="0">
                <a:solidFill>
                  <a:schemeClr val="accent1"/>
                </a:solidFill>
              </a:rPr>
              <a:t>DESIGUALDAD SALARIAL </a:t>
            </a:r>
            <a:endParaRPr lang="es-ES" sz="3200" dirty="0">
              <a:solidFill>
                <a:schemeClr val="accent1"/>
              </a:solidFill>
            </a:endParaRPr>
          </a:p>
        </p:txBody>
      </p:sp>
      <p:graphicFrame>
        <p:nvGraphicFramePr>
          <p:cNvPr id="6" name="5 Marcador de contenido"/>
          <p:cNvGraphicFramePr>
            <a:graphicFrameLocks noGrp="1"/>
          </p:cNvGraphicFramePr>
          <p:nvPr>
            <p:ph sz="quarter" idx="1"/>
          </p:nvPr>
        </p:nvGraphicFramePr>
        <p:xfrm>
          <a:off x="102617" y="1288973"/>
          <a:ext cx="7929619" cy="5080500"/>
        </p:xfrm>
        <a:graphic>
          <a:graphicData uri="http://schemas.openxmlformats.org/drawingml/2006/table">
            <a:tbl>
              <a:tblPr firstRow="1" bandRow="1">
                <a:tableStyleId>{5C22544A-7EE6-4342-B048-85BDC9FD1C3A}</a:tableStyleId>
              </a:tblPr>
              <a:tblGrid>
                <a:gridCol w="4133738"/>
                <a:gridCol w="1482378"/>
                <a:gridCol w="1248317"/>
                <a:gridCol w="1065186"/>
              </a:tblGrid>
              <a:tr h="5637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bg1"/>
                          </a:solidFill>
                        </a:rPr>
                        <a:t>Salario medio anual </a:t>
                      </a:r>
                      <a:br>
                        <a:rPr lang="es-ES" sz="1200" dirty="0" smtClean="0">
                          <a:solidFill>
                            <a:schemeClr val="bg1"/>
                          </a:solidFill>
                        </a:rPr>
                      </a:br>
                      <a:r>
                        <a:rPr lang="es-ES" sz="1200" dirty="0" smtClean="0">
                          <a:solidFill>
                            <a:schemeClr val="bg1"/>
                          </a:solidFill>
                        </a:rPr>
                        <a:t>según grupos de ocupación 2011</a:t>
                      </a:r>
                    </a:p>
                    <a:p>
                      <a:pPr algn="ctr"/>
                      <a:endParaRPr lang="es-ES" sz="1200" dirty="0"/>
                    </a:p>
                  </a:txBody>
                  <a:tcPr anchor="ctr"/>
                </a:tc>
                <a:tc>
                  <a:txBody>
                    <a:bodyPr/>
                    <a:lstStyle/>
                    <a:p>
                      <a:pPr algn="ctr"/>
                      <a:r>
                        <a:rPr lang="es-ES" sz="1200" dirty="0" smtClean="0"/>
                        <a:t>Hombres</a:t>
                      </a:r>
                      <a:endParaRPr lang="es-ES" sz="1200" dirty="0"/>
                    </a:p>
                  </a:txBody>
                  <a:tcPr anchor="ctr"/>
                </a:tc>
                <a:tc>
                  <a:txBody>
                    <a:bodyPr/>
                    <a:lstStyle/>
                    <a:p>
                      <a:pPr algn="ctr"/>
                      <a:r>
                        <a:rPr lang="es-ES" sz="1200" dirty="0" smtClean="0"/>
                        <a:t>Mujeres</a:t>
                      </a:r>
                      <a:endParaRPr lang="es-ES" sz="1200" dirty="0"/>
                    </a:p>
                  </a:txBody>
                  <a:tcPr anchor="ctr"/>
                </a:tc>
                <a:tc>
                  <a:txBody>
                    <a:bodyPr/>
                    <a:lstStyle/>
                    <a:p>
                      <a:pPr algn="ctr"/>
                      <a:r>
                        <a:rPr lang="es-ES" sz="1200" dirty="0" smtClean="0"/>
                        <a:t>% </a:t>
                      </a:r>
                      <a:r>
                        <a:rPr lang="es-ES" sz="1000" dirty="0" smtClean="0"/>
                        <a:t>mujer/hombre</a:t>
                      </a:r>
                      <a:endParaRPr lang="es-ES" sz="1000" dirty="0"/>
                    </a:p>
                  </a:txBody>
                  <a:tcPr anchor="ctr"/>
                </a:tc>
              </a:tr>
              <a:tr h="325170">
                <a:tc>
                  <a:txBody>
                    <a:bodyPr/>
                    <a:lstStyle/>
                    <a:p>
                      <a:r>
                        <a:rPr lang="es-ES" sz="1000" dirty="0" smtClean="0"/>
                        <a:t>Todas las ocupaciones</a:t>
                      </a:r>
                      <a:endParaRPr lang="es-ES" sz="1000" dirty="0"/>
                    </a:p>
                  </a:txBody>
                  <a:tcPr/>
                </a:tc>
                <a:tc>
                  <a:txBody>
                    <a:bodyPr/>
                    <a:lstStyle/>
                    <a:p>
                      <a:r>
                        <a:rPr lang="es-ES" sz="1000" dirty="0" smtClean="0"/>
                        <a:t>25.667,9</a:t>
                      </a:r>
                      <a:endParaRPr lang="es-ES" sz="1000" dirty="0"/>
                    </a:p>
                  </a:txBody>
                  <a:tcPr/>
                </a:tc>
                <a:tc>
                  <a:txBody>
                    <a:bodyPr/>
                    <a:lstStyle/>
                    <a:p>
                      <a:r>
                        <a:rPr lang="es-ES" sz="1000" dirty="0" smtClean="0"/>
                        <a:t>19.767,6</a:t>
                      </a:r>
                      <a:endParaRPr lang="es-ES" sz="1000" dirty="0"/>
                    </a:p>
                  </a:txBody>
                  <a:tcPr/>
                </a:tc>
                <a:tc>
                  <a:txBody>
                    <a:bodyPr/>
                    <a:lstStyle/>
                    <a:p>
                      <a:pPr algn="ctr"/>
                      <a:r>
                        <a:rPr lang="es-ES" sz="1000" dirty="0" smtClean="0"/>
                        <a:t>77,0</a:t>
                      </a:r>
                      <a:endParaRPr lang="es-ES" sz="1000" dirty="0"/>
                    </a:p>
                  </a:txBody>
                  <a:tcPr/>
                </a:tc>
              </a:tr>
              <a:tr h="325170">
                <a:tc>
                  <a:txBody>
                    <a:bodyPr/>
                    <a:lstStyle/>
                    <a:p>
                      <a:r>
                        <a:rPr lang="es-ES" sz="1000" dirty="0" smtClean="0"/>
                        <a:t>Trabajadores cualificados</a:t>
                      </a:r>
                      <a:r>
                        <a:rPr lang="es-ES" sz="1000" baseline="0" dirty="0" smtClean="0"/>
                        <a:t> de la construcción.</a:t>
                      </a:r>
                      <a:endParaRPr lang="es-ES" sz="1000" dirty="0"/>
                    </a:p>
                  </a:txBody>
                  <a:tcPr/>
                </a:tc>
                <a:tc>
                  <a:txBody>
                    <a:bodyPr/>
                    <a:lstStyle/>
                    <a:p>
                      <a:r>
                        <a:rPr lang="es-ES" sz="1000" dirty="0" smtClean="0"/>
                        <a:t>19.276,9</a:t>
                      </a:r>
                      <a:endParaRPr lang="es-ES" sz="1000" dirty="0"/>
                    </a:p>
                  </a:txBody>
                  <a:tcPr/>
                </a:tc>
                <a:tc>
                  <a:txBody>
                    <a:bodyPr/>
                    <a:lstStyle/>
                    <a:p>
                      <a:r>
                        <a:rPr lang="es-ES" sz="1000" dirty="0" smtClean="0"/>
                        <a:t>18.566</a:t>
                      </a:r>
                      <a:endParaRPr lang="es-ES" sz="1000" dirty="0"/>
                    </a:p>
                  </a:txBody>
                  <a:tcPr/>
                </a:tc>
                <a:tc>
                  <a:txBody>
                    <a:bodyPr/>
                    <a:lstStyle/>
                    <a:p>
                      <a:pPr algn="ctr"/>
                      <a:r>
                        <a:rPr lang="es-ES" sz="1000" dirty="0" smtClean="0"/>
                        <a:t>96,3</a:t>
                      </a:r>
                      <a:endParaRPr lang="es-ES" sz="1000" dirty="0"/>
                    </a:p>
                  </a:txBody>
                  <a:tcPr/>
                </a:tc>
              </a:tr>
              <a:tr h="347442">
                <a:tc>
                  <a:txBody>
                    <a:bodyPr/>
                    <a:lstStyle/>
                    <a:p>
                      <a:r>
                        <a:rPr lang="es-ES" sz="1000" dirty="0" smtClean="0"/>
                        <a:t>Trabajadores</a:t>
                      </a:r>
                      <a:r>
                        <a:rPr lang="es-ES" sz="1000" baseline="0" dirty="0" smtClean="0"/>
                        <a:t> cualificados en el sector agrícola, ganadero, forestal y pesquero</a:t>
                      </a:r>
                      <a:endParaRPr lang="es-ES" sz="1000" dirty="0"/>
                    </a:p>
                  </a:txBody>
                  <a:tcPr/>
                </a:tc>
                <a:tc>
                  <a:txBody>
                    <a:bodyPr/>
                    <a:lstStyle/>
                    <a:p>
                      <a:r>
                        <a:rPr lang="es-ES" sz="1000" dirty="0" smtClean="0"/>
                        <a:t>18.281,6</a:t>
                      </a:r>
                      <a:endParaRPr lang="es-ES" sz="1000" dirty="0"/>
                    </a:p>
                  </a:txBody>
                  <a:tcPr/>
                </a:tc>
                <a:tc>
                  <a:txBody>
                    <a:bodyPr/>
                    <a:lstStyle/>
                    <a:p>
                      <a:r>
                        <a:rPr lang="es-ES" sz="1000" dirty="0" smtClean="0"/>
                        <a:t>16.288,3</a:t>
                      </a:r>
                      <a:endParaRPr lang="es-ES" sz="1000" dirty="0"/>
                    </a:p>
                  </a:txBody>
                  <a:tcPr/>
                </a:tc>
                <a:tc>
                  <a:txBody>
                    <a:bodyPr/>
                    <a:lstStyle/>
                    <a:p>
                      <a:pPr algn="ctr"/>
                      <a:r>
                        <a:rPr lang="es-ES" sz="1000" dirty="0" smtClean="0"/>
                        <a:t>89,1</a:t>
                      </a:r>
                      <a:endParaRPr lang="es-ES" sz="1000" dirty="0"/>
                    </a:p>
                  </a:txBody>
                  <a:tcPr/>
                </a:tc>
              </a:tr>
              <a:tr h="347442">
                <a:tc>
                  <a:txBody>
                    <a:bodyPr/>
                    <a:lstStyle/>
                    <a:p>
                      <a:r>
                        <a:rPr lang="es-ES" sz="1000" dirty="0" smtClean="0"/>
                        <a:t>Técnicos y profesionales</a:t>
                      </a:r>
                      <a:r>
                        <a:rPr lang="es-ES" sz="1000" baseline="0" dirty="0" smtClean="0"/>
                        <a:t> científicos e intelectuales de la salud y la enseñanza</a:t>
                      </a:r>
                      <a:endParaRPr lang="es-ES" sz="1000" dirty="0"/>
                    </a:p>
                  </a:txBody>
                  <a:tcPr/>
                </a:tc>
                <a:tc>
                  <a:txBody>
                    <a:bodyPr/>
                    <a:lstStyle/>
                    <a:p>
                      <a:r>
                        <a:rPr lang="es-ES" sz="1000" dirty="0" smtClean="0"/>
                        <a:t>33.148,8</a:t>
                      </a:r>
                      <a:endParaRPr lang="es-ES" sz="1000" dirty="0"/>
                    </a:p>
                  </a:txBody>
                  <a:tcPr/>
                </a:tc>
                <a:tc>
                  <a:txBody>
                    <a:bodyPr/>
                    <a:lstStyle/>
                    <a:p>
                      <a:r>
                        <a:rPr lang="es-ES" sz="1000" dirty="0" smtClean="0"/>
                        <a:t>28.740,6</a:t>
                      </a:r>
                      <a:endParaRPr lang="es-ES" sz="1000" dirty="0"/>
                    </a:p>
                  </a:txBody>
                  <a:tcPr/>
                </a:tc>
                <a:tc>
                  <a:txBody>
                    <a:bodyPr/>
                    <a:lstStyle/>
                    <a:p>
                      <a:pPr algn="ctr"/>
                      <a:r>
                        <a:rPr lang="es-ES" sz="1000" dirty="0" smtClean="0"/>
                        <a:t>86,7</a:t>
                      </a:r>
                      <a:endParaRPr lang="es-ES" sz="1000" dirty="0"/>
                    </a:p>
                  </a:txBody>
                  <a:tcPr/>
                </a:tc>
              </a:tr>
              <a:tr h="325170">
                <a:tc>
                  <a:txBody>
                    <a:bodyPr/>
                    <a:lstStyle/>
                    <a:p>
                      <a:r>
                        <a:rPr lang="es-ES" sz="1000" dirty="0" smtClean="0"/>
                        <a:t>Conductores y operadores</a:t>
                      </a:r>
                      <a:r>
                        <a:rPr lang="es-ES" sz="1000" baseline="0" dirty="0" smtClean="0"/>
                        <a:t> de maquinaria móvil.</a:t>
                      </a:r>
                      <a:endParaRPr lang="es-ES" sz="1000" dirty="0"/>
                    </a:p>
                  </a:txBody>
                  <a:tcPr/>
                </a:tc>
                <a:tc>
                  <a:txBody>
                    <a:bodyPr/>
                    <a:lstStyle/>
                    <a:p>
                      <a:r>
                        <a:rPr lang="es-ES" sz="1000" dirty="0" smtClean="0"/>
                        <a:t>20.358,7</a:t>
                      </a:r>
                      <a:endParaRPr lang="es-ES" sz="1000" dirty="0"/>
                    </a:p>
                  </a:txBody>
                  <a:tcPr/>
                </a:tc>
                <a:tc>
                  <a:txBody>
                    <a:bodyPr/>
                    <a:lstStyle/>
                    <a:p>
                      <a:r>
                        <a:rPr lang="es-ES" sz="1000" dirty="0" smtClean="0"/>
                        <a:t>17.022,5</a:t>
                      </a:r>
                      <a:endParaRPr lang="es-ES" sz="1000" dirty="0"/>
                    </a:p>
                  </a:txBody>
                  <a:tcPr/>
                </a:tc>
                <a:tc>
                  <a:txBody>
                    <a:bodyPr/>
                    <a:lstStyle/>
                    <a:p>
                      <a:pPr algn="ctr"/>
                      <a:r>
                        <a:rPr lang="es-ES" sz="1000" dirty="0" smtClean="0"/>
                        <a:t>83,6</a:t>
                      </a:r>
                      <a:endParaRPr lang="es-ES" sz="1000" dirty="0"/>
                    </a:p>
                  </a:txBody>
                  <a:tcPr/>
                </a:tc>
              </a:tr>
              <a:tr h="325170">
                <a:tc>
                  <a:txBody>
                    <a:bodyPr/>
                    <a:lstStyle/>
                    <a:p>
                      <a:r>
                        <a:rPr lang="es-ES" sz="1000" dirty="0" smtClean="0"/>
                        <a:t>Empleados</a:t>
                      </a:r>
                      <a:r>
                        <a:rPr lang="es-ES" sz="1000" baseline="0" dirty="0" smtClean="0"/>
                        <a:t> de oficina que atienden al público</a:t>
                      </a:r>
                      <a:endParaRPr lang="es-ES" sz="1000" dirty="0"/>
                    </a:p>
                  </a:txBody>
                  <a:tcPr/>
                </a:tc>
                <a:tc>
                  <a:txBody>
                    <a:bodyPr/>
                    <a:lstStyle/>
                    <a:p>
                      <a:r>
                        <a:rPr lang="es-ES" sz="1000" dirty="0" smtClean="0"/>
                        <a:t>20.979,4</a:t>
                      </a:r>
                      <a:endParaRPr lang="es-ES" sz="1000" dirty="0"/>
                    </a:p>
                  </a:txBody>
                  <a:tcPr/>
                </a:tc>
                <a:tc>
                  <a:txBody>
                    <a:bodyPr/>
                    <a:lstStyle/>
                    <a:p>
                      <a:r>
                        <a:rPr lang="es-ES" sz="1000" dirty="0" smtClean="0"/>
                        <a:t>16.868,5</a:t>
                      </a:r>
                      <a:endParaRPr lang="es-ES" sz="1000" dirty="0"/>
                    </a:p>
                  </a:txBody>
                  <a:tcPr/>
                </a:tc>
                <a:tc>
                  <a:txBody>
                    <a:bodyPr/>
                    <a:lstStyle/>
                    <a:p>
                      <a:pPr algn="ctr"/>
                      <a:r>
                        <a:rPr lang="es-ES" sz="1000" dirty="0" smtClean="0"/>
                        <a:t>80,4</a:t>
                      </a:r>
                      <a:endParaRPr lang="es-ES" sz="1000" dirty="0"/>
                    </a:p>
                  </a:txBody>
                  <a:tcPr/>
                </a:tc>
              </a:tr>
              <a:tr h="325170">
                <a:tc>
                  <a:txBody>
                    <a:bodyPr/>
                    <a:lstStyle/>
                    <a:p>
                      <a:r>
                        <a:rPr lang="es-ES" sz="1000" dirty="0" smtClean="0"/>
                        <a:t>Empleados</a:t>
                      </a:r>
                      <a:r>
                        <a:rPr lang="es-ES" sz="1000" baseline="0" dirty="0" smtClean="0"/>
                        <a:t> de oficina que no atienden al público.</a:t>
                      </a:r>
                      <a:endParaRPr lang="es-ES" sz="1000" dirty="0"/>
                    </a:p>
                  </a:txBody>
                  <a:tcPr/>
                </a:tc>
                <a:tc>
                  <a:txBody>
                    <a:bodyPr/>
                    <a:lstStyle/>
                    <a:p>
                      <a:r>
                        <a:rPr lang="es-ES" sz="1000" dirty="0" smtClean="0"/>
                        <a:t>24.743,7</a:t>
                      </a:r>
                      <a:endParaRPr lang="es-ES" sz="1000" dirty="0"/>
                    </a:p>
                  </a:txBody>
                  <a:tcPr/>
                </a:tc>
                <a:tc>
                  <a:txBody>
                    <a:bodyPr/>
                    <a:lstStyle/>
                    <a:p>
                      <a:r>
                        <a:rPr lang="es-ES" sz="1000" dirty="0" smtClean="0"/>
                        <a:t>19.722,7</a:t>
                      </a:r>
                      <a:endParaRPr lang="es-ES" sz="1000" dirty="0"/>
                    </a:p>
                  </a:txBody>
                  <a:tcPr/>
                </a:tc>
                <a:tc>
                  <a:txBody>
                    <a:bodyPr/>
                    <a:lstStyle/>
                    <a:p>
                      <a:pPr algn="ctr"/>
                      <a:r>
                        <a:rPr lang="es-ES" sz="1000" dirty="0" smtClean="0"/>
                        <a:t>79,7</a:t>
                      </a:r>
                      <a:endParaRPr lang="es-ES" sz="1000" dirty="0"/>
                    </a:p>
                  </a:txBody>
                  <a:tcPr/>
                </a:tc>
              </a:tr>
              <a:tr h="325170">
                <a:tc>
                  <a:txBody>
                    <a:bodyPr/>
                    <a:lstStyle/>
                    <a:p>
                      <a:r>
                        <a:rPr lang="es-ES" sz="1000" dirty="0" smtClean="0"/>
                        <a:t>Otros</a:t>
                      </a:r>
                      <a:r>
                        <a:rPr lang="es-ES" sz="1000" baseline="0" dirty="0" smtClean="0"/>
                        <a:t> técnicos, científicos y e intelectuales</a:t>
                      </a:r>
                      <a:endParaRPr lang="es-ES" sz="1000" dirty="0"/>
                    </a:p>
                  </a:txBody>
                  <a:tcPr/>
                </a:tc>
                <a:tc>
                  <a:txBody>
                    <a:bodyPr/>
                    <a:lstStyle/>
                    <a:p>
                      <a:r>
                        <a:rPr lang="es-ES" sz="1000" dirty="0" smtClean="0"/>
                        <a:t>37.771,5</a:t>
                      </a:r>
                      <a:endParaRPr lang="es-ES" sz="1000" dirty="0"/>
                    </a:p>
                  </a:txBody>
                  <a:tcPr/>
                </a:tc>
                <a:tc>
                  <a:txBody>
                    <a:bodyPr/>
                    <a:lstStyle/>
                    <a:p>
                      <a:r>
                        <a:rPr lang="es-ES" sz="1000" dirty="0" smtClean="0"/>
                        <a:t>30.040</a:t>
                      </a:r>
                      <a:endParaRPr lang="es-ES" sz="1000" dirty="0"/>
                    </a:p>
                  </a:txBody>
                  <a:tcPr/>
                </a:tc>
                <a:tc>
                  <a:txBody>
                    <a:bodyPr/>
                    <a:lstStyle/>
                    <a:p>
                      <a:pPr algn="ctr"/>
                      <a:r>
                        <a:rPr lang="es-ES" sz="1000" dirty="0" smtClean="0"/>
                        <a:t>79,5</a:t>
                      </a:r>
                      <a:endParaRPr lang="es-ES" sz="1000" dirty="0"/>
                    </a:p>
                  </a:txBody>
                  <a:tcPr/>
                </a:tc>
              </a:tr>
              <a:tr h="347442">
                <a:tc>
                  <a:txBody>
                    <a:bodyPr/>
                    <a:lstStyle/>
                    <a:p>
                      <a:r>
                        <a:rPr lang="es-ES" sz="1000" dirty="0" smtClean="0"/>
                        <a:t>Peones</a:t>
                      </a:r>
                      <a:r>
                        <a:rPr lang="es-ES" sz="1000" baseline="0" dirty="0" smtClean="0"/>
                        <a:t> de la agricultura, pesca, construcción, industria manufacturas </a:t>
                      </a:r>
                      <a:endParaRPr lang="es-ES" sz="1000" dirty="0"/>
                    </a:p>
                  </a:txBody>
                  <a:tcPr/>
                </a:tc>
                <a:tc>
                  <a:txBody>
                    <a:bodyPr/>
                    <a:lstStyle/>
                    <a:p>
                      <a:r>
                        <a:rPr lang="es-ES" sz="1000" dirty="0" smtClean="0"/>
                        <a:t>16.923,6</a:t>
                      </a:r>
                      <a:endParaRPr lang="es-ES" sz="1000" dirty="0"/>
                    </a:p>
                  </a:txBody>
                  <a:tcPr/>
                </a:tc>
                <a:tc>
                  <a:txBody>
                    <a:bodyPr/>
                    <a:lstStyle/>
                    <a:p>
                      <a:r>
                        <a:rPr lang="es-ES" sz="1000" dirty="0" smtClean="0"/>
                        <a:t>13.410,4</a:t>
                      </a:r>
                      <a:endParaRPr lang="es-ES" sz="1000" dirty="0"/>
                    </a:p>
                  </a:txBody>
                  <a:tcPr/>
                </a:tc>
                <a:tc>
                  <a:txBody>
                    <a:bodyPr/>
                    <a:lstStyle/>
                    <a:p>
                      <a:pPr algn="ctr"/>
                      <a:r>
                        <a:rPr lang="es-ES" sz="1000" dirty="0" smtClean="0"/>
                        <a:t>79,2</a:t>
                      </a:r>
                      <a:endParaRPr lang="es-ES" sz="1000" dirty="0"/>
                    </a:p>
                  </a:txBody>
                  <a:tcPr/>
                </a:tc>
              </a:tr>
              <a:tr h="325170">
                <a:tc>
                  <a:txBody>
                    <a:bodyPr/>
                    <a:lstStyle/>
                    <a:p>
                      <a:r>
                        <a:rPr lang="es-ES" sz="1000" dirty="0" smtClean="0"/>
                        <a:t>Trabajadores de los servicios de salud</a:t>
                      </a:r>
                      <a:endParaRPr lang="es-ES" sz="1000" dirty="0"/>
                    </a:p>
                  </a:txBody>
                  <a:tcPr/>
                </a:tc>
                <a:tc>
                  <a:txBody>
                    <a:bodyPr/>
                    <a:lstStyle/>
                    <a:p>
                      <a:r>
                        <a:rPr lang="es-ES" sz="1000" dirty="0" smtClean="0"/>
                        <a:t>19.249,4</a:t>
                      </a:r>
                      <a:endParaRPr lang="es-ES" sz="1000" dirty="0"/>
                    </a:p>
                  </a:txBody>
                  <a:tcPr/>
                </a:tc>
                <a:tc>
                  <a:txBody>
                    <a:bodyPr/>
                    <a:lstStyle/>
                    <a:p>
                      <a:r>
                        <a:rPr lang="es-ES" sz="1000" dirty="0" smtClean="0"/>
                        <a:t>14.809,2</a:t>
                      </a:r>
                      <a:endParaRPr lang="es-ES" sz="1000" dirty="0"/>
                    </a:p>
                  </a:txBody>
                  <a:tcPr/>
                </a:tc>
                <a:tc>
                  <a:txBody>
                    <a:bodyPr/>
                    <a:lstStyle/>
                    <a:p>
                      <a:pPr algn="ctr"/>
                      <a:r>
                        <a:rPr lang="es-ES" sz="1000" dirty="0" smtClean="0"/>
                        <a:t>76,9</a:t>
                      </a:r>
                      <a:endParaRPr lang="es-ES" sz="1000" dirty="0"/>
                    </a:p>
                  </a:txBody>
                  <a:tcPr/>
                </a:tc>
              </a:tr>
              <a:tr h="325170">
                <a:tc>
                  <a:txBody>
                    <a:bodyPr/>
                    <a:lstStyle/>
                    <a:p>
                      <a:r>
                        <a:rPr lang="es-ES" sz="1000" dirty="0" smtClean="0"/>
                        <a:t>Trabajadores cualificados</a:t>
                      </a:r>
                      <a:r>
                        <a:rPr lang="es-ES" sz="1000" baseline="0" dirty="0" smtClean="0"/>
                        <a:t> de las industrias manufactureras</a:t>
                      </a:r>
                      <a:endParaRPr lang="es-ES" sz="1000" dirty="0"/>
                    </a:p>
                  </a:txBody>
                  <a:tcPr/>
                </a:tc>
                <a:tc>
                  <a:txBody>
                    <a:bodyPr/>
                    <a:lstStyle/>
                    <a:p>
                      <a:r>
                        <a:rPr lang="es-ES" sz="1000" dirty="0" smtClean="0"/>
                        <a:t>22.879,4</a:t>
                      </a:r>
                      <a:endParaRPr lang="es-ES" sz="1000" dirty="0"/>
                    </a:p>
                  </a:txBody>
                  <a:tcPr/>
                </a:tc>
                <a:tc>
                  <a:txBody>
                    <a:bodyPr/>
                    <a:lstStyle/>
                    <a:p>
                      <a:r>
                        <a:rPr lang="es-ES" sz="1000" dirty="0" smtClean="0"/>
                        <a:t>16.243</a:t>
                      </a:r>
                      <a:endParaRPr lang="es-ES" sz="1000" dirty="0"/>
                    </a:p>
                  </a:txBody>
                  <a:tcPr/>
                </a:tc>
                <a:tc>
                  <a:txBody>
                    <a:bodyPr/>
                    <a:lstStyle/>
                    <a:p>
                      <a:pPr algn="ctr"/>
                      <a:r>
                        <a:rPr lang="es-ES" sz="1000" dirty="0" smtClean="0"/>
                        <a:t>71,0</a:t>
                      </a:r>
                      <a:endParaRPr lang="es-ES" sz="1000" dirty="0"/>
                    </a:p>
                  </a:txBody>
                  <a:tcPr/>
                </a:tc>
              </a:tr>
              <a:tr h="325170">
                <a:tc>
                  <a:txBody>
                    <a:bodyPr/>
                    <a:lstStyle/>
                    <a:p>
                      <a:r>
                        <a:rPr lang="es-ES" sz="1000" dirty="0" smtClean="0"/>
                        <a:t>Operadores de instalaciones y maquinarias fijas</a:t>
                      </a:r>
                      <a:endParaRPr lang="es-ES" sz="1000" dirty="0"/>
                    </a:p>
                  </a:txBody>
                  <a:tcPr/>
                </a:tc>
                <a:tc>
                  <a:txBody>
                    <a:bodyPr/>
                    <a:lstStyle/>
                    <a:p>
                      <a:r>
                        <a:rPr lang="es-ES" sz="1000" dirty="0" smtClean="0"/>
                        <a:t>23.570,2</a:t>
                      </a:r>
                      <a:endParaRPr lang="es-ES" sz="1000" dirty="0"/>
                    </a:p>
                  </a:txBody>
                  <a:tcPr/>
                </a:tc>
                <a:tc>
                  <a:txBody>
                    <a:bodyPr/>
                    <a:lstStyle/>
                    <a:p>
                      <a:r>
                        <a:rPr lang="es-ES" sz="1000" dirty="0" smtClean="0"/>
                        <a:t>16.647,5</a:t>
                      </a:r>
                      <a:endParaRPr lang="es-ES" sz="1000" dirty="0"/>
                    </a:p>
                  </a:txBody>
                  <a:tcPr/>
                </a:tc>
                <a:tc>
                  <a:txBody>
                    <a:bodyPr/>
                    <a:lstStyle/>
                    <a:p>
                      <a:pPr algn="ctr"/>
                      <a:r>
                        <a:rPr lang="es-ES" sz="1000" dirty="0" smtClean="0"/>
                        <a:t>70,6</a:t>
                      </a:r>
                      <a:endParaRPr lang="es-ES" sz="1000" dirty="0"/>
                    </a:p>
                  </a:txBody>
                  <a:tcPr/>
                </a:tc>
              </a:tr>
              <a:tr h="325170">
                <a:tc>
                  <a:txBody>
                    <a:bodyPr/>
                    <a:lstStyle/>
                    <a:p>
                      <a:r>
                        <a:rPr lang="es-ES" sz="1000" dirty="0" smtClean="0"/>
                        <a:t>Trabajadores no cualificados</a:t>
                      </a:r>
                      <a:r>
                        <a:rPr lang="es-ES" sz="1000" baseline="0" dirty="0" smtClean="0"/>
                        <a:t> en servicios</a:t>
                      </a:r>
                      <a:endParaRPr lang="es-ES" sz="1000" dirty="0"/>
                    </a:p>
                  </a:txBody>
                  <a:tcPr/>
                </a:tc>
                <a:tc>
                  <a:txBody>
                    <a:bodyPr/>
                    <a:lstStyle/>
                    <a:p>
                      <a:r>
                        <a:rPr lang="es-ES" sz="1000" dirty="0" smtClean="0"/>
                        <a:t>16.479,8</a:t>
                      </a:r>
                      <a:endParaRPr lang="es-ES" sz="1000" dirty="0"/>
                    </a:p>
                  </a:txBody>
                  <a:tcPr/>
                </a:tc>
                <a:tc>
                  <a:txBody>
                    <a:bodyPr/>
                    <a:lstStyle/>
                    <a:p>
                      <a:r>
                        <a:rPr lang="es-ES" sz="1000" dirty="0" smtClean="0"/>
                        <a:t>11.542,2</a:t>
                      </a:r>
                      <a:endParaRPr lang="es-ES" sz="1000" dirty="0"/>
                    </a:p>
                  </a:txBody>
                  <a:tcPr/>
                </a:tc>
                <a:tc>
                  <a:txBody>
                    <a:bodyPr/>
                    <a:lstStyle/>
                    <a:p>
                      <a:pPr algn="ctr"/>
                      <a:r>
                        <a:rPr lang="es-ES" sz="1000" dirty="0" smtClean="0"/>
                        <a:t>70,0</a:t>
                      </a:r>
                      <a:endParaRPr lang="es-ES" sz="1000" dirty="0"/>
                    </a:p>
                  </a:txBody>
                  <a:tcPr/>
                </a:tc>
              </a:tr>
            </a:tbl>
          </a:graphicData>
        </a:graphic>
      </p:graphicFrame>
      <p:pic>
        <p:nvPicPr>
          <p:cNvPr id="4"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21837"/>
            <a:ext cx="7429552" cy="1821609"/>
          </a:xfrm>
        </p:spPr>
        <p:txBody>
          <a:bodyPr>
            <a:normAutofit fontScale="90000"/>
          </a:bodyPr>
          <a:lstStyle/>
          <a:p>
            <a:pPr algn="l"/>
            <a:r>
              <a:rPr lang="es-ES" dirty="0" smtClean="0"/>
              <a:t>Segregación ocupaciones: horizontal </a:t>
            </a:r>
            <a:br>
              <a:rPr lang="es-ES" dirty="0" smtClean="0"/>
            </a:br>
            <a:r>
              <a:rPr lang="es-ES" dirty="0" smtClean="0"/>
              <a:t>vertical </a:t>
            </a:r>
            <a:endParaRPr lang="es-ES" dirty="0"/>
          </a:p>
        </p:txBody>
      </p:sp>
      <p:pic>
        <p:nvPicPr>
          <p:cNvPr id="3"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F9BDF0E8-DB0D-40ED-AFEA-21014B8B7133}"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94382"/>
          </a:xfrm>
        </p:spPr>
        <p:txBody>
          <a:bodyPr>
            <a:normAutofit/>
          </a:bodyPr>
          <a:lstStyle/>
          <a:p>
            <a:pPr>
              <a:defRPr/>
            </a:pPr>
            <a:r>
              <a:rPr lang="es-ES" sz="3200" dirty="0" smtClean="0">
                <a:solidFill>
                  <a:schemeClr val="accent1"/>
                </a:solidFill>
              </a:rPr>
              <a:t>Segregación</a:t>
            </a:r>
            <a:r>
              <a:rPr lang="es-ES" dirty="0" smtClean="0"/>
              <a:t>  </a:t>
            </a:r>
            <a:r>
              <a:rPr lang="es-ES" sz="3200" dirty="0" smtClean="0">
                <a:solidFill>
                  <a:schemeClr val="accent1"/>
                </a:solidFill>
              </a:rPr>
              <a:t>horizontal</a:t>
            </a:r>
            <a:endParaRPr lang="es-ES" sz="3200" dirty="0">
              <a:solidFill>
                <a:schemeClr val="accent1"/>
              </a:solidFill>
            </a:endParaRPr>
          </a:p>
        </p:txBody>
      </p:sp>
      <p:sp>
        <p:nvSpPr>
          <p:cNvPr id="36867" name="2 Marcador de contenido"/>
          <p:cNvSpPr>
            <a:spLocks noGrp="1"/>
          </p:cNvSpPr>
          <p:nvPr>
            <p:ph idx="1"/>
          </p:nvPr>
        </p:nvSpPr>
        <p:spPr>
          <a:xfrm>
            <a:off x="457200" y="1428736"/>
            <a:ext cx="7239000" cy="3429024"/>
          </a:xfrm>
        </p:spPr>
        <p:txBody>
          <a:bodyPr>
            <a:normAutofit/>
          </a:bodyPr>
          <a:lstStyle/>
          <a:p>
            <a:pPr algn="just">
              <a:defRPr/>
            </a:pPr>
            <a:r>
              <a:rPr lang="es-ES" sz="1800" dirty="0" smtClean="0"/>
              <a:t>Distribución diferenciada en ocupaciones y sectores de actividad.</a:t>
            </a:r>
          </a:p>
          <a:p>
            <a:pPr algn="just">
              <a:defRPr/>
            </a:pPr>
            <a:r>
              <a:rPr lang="es-ES" sz="1800" dirty="0" smtClean="0"/>
              <a:t>Presencia de mujeres en menor número de actividades.</a:t>
            </a:r>
          </a:p>
          <a:p>
            <a:pPr algn="just">
              <a:defRPr/>
            </a:pPr>
            <a:r>
              <a:rPr lang="es-ES" sz="1800" dirty="0" smtClean="0"/>
              <a:t>Ocupaciones mayoritariamente masculinas se consideran habitualmente como cualificadas y socialmente valoradas (mecánicos, electricistas...).</a:t>
            </a:r>
          </a:p>
          <a:p>
            <a:pPr algn="just">
              <a:defRPr/>
            </a:pPr>
            <a:r>
              <a:rPr lang="es-ES" sz="1800" dirty="0" smtClean="0"/>
              <a:t>Ocupaciones con mayor presencia femenina están poco valoradas y asociadas a una baja cualificación (limpieza, empleadas domésticas).</a:t>
            </a:r>
          </a:p>
          <a:p>
            <a:pPr algn="just">
              <a:defRPr/>
            </a:pPr>
            <a:r>
              <a:rPr lang="es-ES" sz="1800" dirty="0" smtClean="0"/>
              <a:t>Empleadas del hogar: Excluidas de la Ley de Prevención, no prestación por desempleo.</a:t>
            </a:r>
          </a:p>
          <a:p>
            <a:pPr algn="just">
              <a:defRPr/>
            </a:pPr>
            <a:endParaRPr lang="es-ES" dirty="0" smtClean="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615262" cy="680068"/>
          </a:xfrm>
        </p:spPr>
        <p:txBody>
          <a:bodyPr>
            <a:normAutofit/>
          </a:bodyPr>
          <a:lstStyle/>
          <a:p>
            <a:pPr eaLnBrk="1" fontAlgn="auto" hangingPunct="1">
              <a:spcAft>
                <a:spcPts val="0"/>
              </a:spcAft>
              <a:defRPr/>
            </a:pPr>
            <a:r>
              <a:rPr lang="es-ES" sz="3200" dirty="0" smtClean="0">
                <a:solidFill>
                  <a:schemeClr val="accent1"/>
                </a:solidFill>
              </a:rPr>
              <a:t>Segregación y exposición a riesgos</a:t>
            </a:r>
            <a:endParaRPr lang="es-ES" sz="3200" dirty="0">
              <a:solidFill>
                <a:schemeClr val="accent1"/>
              </a:solidFill>
            </a:endParaRPr>
          </a:p>
        </p:txBody>
      </p:sp>
      <p:sp>
        <p:nvSpPr>
          <p:cNvPr id="52227" name="2 Marcador de contenido"/>
          <p:cNvSpPr>
            <a:spLocks noGrp="1"/>
          </p:cNvSpPr>
          <p:nvPr>
            <p:ph idx="1"/>
          </p:nvPr>
        </p:nvSpPr>
        <p:spPr>
          <a:xfrm>
            <a:off x="571472" y="1142984"/>
            <a:ext cx="7239000" cy="4846320"/>
          </a:xfrm>
          <a:ln>
            <a:noFill/>
          </a:ln>
        </p:spPr>
        <p:txBody>
          <a:bodyPr>
            <a:normAutofit fontScale="92500" lnSpcReduction="20000"/>
          </a:bodyPr>
          <a:lstStyle/>
          <a:p>
            <a:pPr algn="just">
              <a:buNone/>
              <a:defRPr/>
            </a:pPr>
            <a:r>
              <a:rPr lang="es-ES" dirty="0" smtClean="0"/>
              <a:t>Segregación horizontal condiciona las exposiciones</a:t>
            </a:r>
          </a:p>
          <a:p>
            <a:pPr marL="512064" lvl="2" indent="-274320" algn="just">
              <a:spcBef>
                <a:spcPts val="600"/>
              </a:spcBef>
              <a:buClr>
                <a:schemeClr val="tx2"/>
              </a:buClr>
              <a:buSzPct val="73000"/>
              <a:buFont typeface="Wingdings 2"/>
              <a:buChar char=""/>
              <a:defRPr/>
            </a:pPr>
            <a:r>
              <a:rPr lang="es-ES" sz="1400" dirty="0" smtClean="0"/>
              <a:t>Ejemplo; fábrica del sector de automoción : Operarios (hombres), </a:t>
            </a:r>
            <a:r>
              <a:rPr lang="es-ES" sz="1400" dirty="0" smtClean="0"/>
              <a:t>personal de limpieza </a:t>
            </a:r>
            <a:r>
              <a:rPr lang="es-ES" sz="1400" dirty="0" smtClean="0"/>
              <a:t>(mujeres</a:t>
            </a:r>
            <a:r>
              <a:rPr lang="es-ES" sz="1400" dirty="0" smtClean="0"/>
              <a:t>). Riesgos laborales distintos dentro del mismo centro de trabajo.</a:t>
            </a:r>
          </a:p>
          <a:p>
            <a:pPr marL="512064" lvl="2" indent="-274320" algn="just">
              <a:spcBef>
                <a:spcPts val="600"/>
              </a:spcBef>
              <a:buClr>
                <a:schemeClr val="tx2"/>
              </a:buClr>
              <a:buSzPct val="73000"/>
              <a:buFont typeface="Wingdings 2"/>
              <a:buChar char=""/>
              <a:defRPr/>
            </a:pPr>
            <a:r>
              <a:rPr lang="es-ES" sz="1400" dirty="0" smtClean="0"/>
              <a:t>Ocupaciones ‘nuevas’, tecnologías de la información y las comunicaciones, presencia femenina menor, a pesar de que no requieren atributos asociados tradicionalmente a los hombres, como la fuerza física.</a:t>
            </a:r>
          </a:p>
          <a:p>
            <a:pPr marL="512064" lvl="2" indent="-274320" algn="just">
              <a:spcBef>
                <a:spcPts val="600"/>
              </a:spcBef>
              <a:buClr>
                <a:schemeClr val="tx2"/>
              </a:buClr>
              <a:buSzPct val="73000"/>
              <a:buFont typeface="Wingdings 2"/>
              <a:buChar char=""/>
              <a:defRPr/>
            </a:pPr>
            <a:r>
              <a:rPr lang="es-ES" sz="1400" dirty="0" smtClean="0"/>
              <a:t>Riesgos de las mujeres en profesiones “masculinizadas”: Acoso en talleres mecánicos ( Estudio Mar </a:t>
            </a:r>
            <a:r>
              <a:rPr lang="es-ES" sz="1400" dirty="0" err="1" smtClean="0"/>
              <a:t>Maira</a:t>
            </a:r>
            <a:r>
              <a:rPr lang="es-ES" sz="1400" dirty="0" smtClean="0"/>
              <a:t>), dificultad de acceso.</a:t>
            </a:r>
          </a:p>
          <a:p>
            <a:pPr marL="512064" lvl="2" indent="-274320" algn="just">
              <a:spcBef>
                <a:spcPts val="600"/>
              </a:spcBef>
              <a:buClr>
                <a:schemeClr val="tx2"/>
              </a:buClr>
              <a:buSzPct val="73000"/>
              <a:buFont typeface="Wingdings 2"/>
              <a:buChar char=""/>
              <a:defRPr/>
            </a:pPr>
            <a:r>
              <a:rPr lang="es-ES" sz="1400" dirty="0" smtClean="0"/>
              <a:t>Riesgos laborales asociados a profesiones “feminizadas”.</a:t>
            </a:r>
          </a:p>
          <a:p>
            <a:pPr marL="512064" lvl="2" indent="-274320" algn="just">
              <a:spcBef>
                <a:spcPts val="600"/>
              </a:spcBef>
              <a:buClr>
                <a:schemeClr val="tx2"/>
              </a:buClr>
              <a:buSzPct val="73000"/>
              <a:buNone/>
              <a:defRPr/>
            </a:pPr>
            <a:endParaRPr lang="es-ES" sz="1400" dirty="0" smtClean="0"/>
          </a:p>
          <a:p>
            <a:pPr algn="just"/>
            <a:r>
              <a:rPr lang="es-ES" dirty="0" smtClean="0"/>
              <a:t>Trabajos ocupados mayoritariamente por mujeres: Riesgos por posturas de trabajo inadecuadas, largas jornadas de pie, trabajos repetitivos y agentes químicos y biológicos. </a:t>
            </a:r>
          </a:p>
          <a:p>
            <a:pPr algn="just">
              <a:buNone/>
            </a:pPr>
            <a:endParaRPr lang="es-ES" dirty="0" smtClean="0"/>
          </a:p>
          <a:p>
            <a:pPr algn="just"/>
            <a:r>
              <a:rPr lang="es-ES" dirty="0" smtClean="0"/>
              <a:t>Trabajos ocupados mayoritariamente por hombres: Riesgos de seguridad y manipulación de objetos peso elevado. </a:t>
            </a:r>
          </a:p>
          <a:p>
            <a:pPr eaLnBrk="1" hangingPunct="1"/>
            <a:endParaRPr lang="es-ES" dirty="0" smtClean="0"/>
          </a:p>
        </p:txBody>
      </p:sp>
      <p:pic>
        <p:nvPicPr>
          <p:cNvPr id="4"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1"/>
                </a:solidFill>
              </a:rPr>
              <a:t>SEGREGACIÓN</a:t>
            </a:r>
            <a:r>
              <a:rPr lang="es-ES" dirty="0" smtClean="0"/>
              <a:t> </a:t>
            </a:r>
            <a:r>
              <a:rPr lang="es-ES" sz="3600" dirty="0" smtClean="0">
                <a:solidFill>
                  <a:schemeClr val="accent1"/>
                </a:solidFill>
              </a:rPr>
              <a:t>EN EL EMPLEO DOMÉSTICO</a:t>
            </a:r>
          </a:p>
        </p:txBody>
      </p:sp>
      <p:sp>
        <p:nvSpPr>
          <p:cNvPr id="3" name="2 Marcador de contenido"/>
          <p:cNvSpPr>
            <a:spLocks noGrp="1"/>
          </p:cNvSpPr>
          <p:nvPr>
            <p:ph idx="1"/>
          </p:nvPr>
        </p:nvSpPr>
        <p:spPr/>
        <p:txBody>
          <a:bodyPr/>
          <a:lstStyle/>
          <a:p>
            <a:endParaRPr lang="es-ES"/>
          </a:p>
        </p:txBody>
      </p:sp>
      <p:graphicFrame>
        <p:nvGraphicFramePr>
          <p:cNvPr id="4" name="3 Marcador de contenido"/>
          <p:cNvGraphicFramePr>
            <a:graphicFrameLocks/>
          </p:cNvGraphicFramePr>
          <p:nvPr/>
        </p:nvGraphicFramePr>
        <p:xfrm>
          <a:off x="515015" y="2214387"/>
          <a:ext cx="7143801" cy="3786216"/>
        </p:xfrm>
        <a:graphic>
          <a:graphicData uri="http://schemas.openxmlformats.org/drawingml/2006/table">
            <a:tbl>
              <a:tblPr/>
              <a:tblGrid>
                <a:gridCol w="1294460"/>
                <a:gridCol w="1286370"/>
                <a:gridCol w="910167"/>
                <a:gridCol w="1197375"/>
                <a:gridCol w="1229737"/>
                <a:gridCol w="1225692"/>
              </a:tblGrid>
              <a:tr h="370895">
                <a:tc rowSpan="3">
                  <a:txBody>
                    <a:bodyPr/>
                    <a:lstStyle/>
                    <a:p>
                      <a:pPr algn="l" fontAlgn="ctr"/>
                      <a:r>
                        <a:rPr lang="es-ES" sz="1200" b="0"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es-ES" sz="700" b="1" i="0" u="none" strike="noStrike" dirty="0">
                          <a:solidFill>
                            <a:srgbClr val="000000"/>
                          </a:solidFill>
                          <a:latin typeface="Arial"/>
                        </a:rPr>
                        <a:t>ACUMULADO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rowSpan="2" gridSpan="2">
                  <a:txBody>
                    <a:bodyPr/>
                    <a:lstStyle/>
                    <a:p>
                      <a:pPr algn="ctr" fontAlgn="ctr"/>
                      <a:r>
                        <a:rPr lang="es-ES" sz="600" b="1" i="0" u="none" strike="noStrike" dirty="0">
                          <a:latin typeface="Arial"/>
                        </a:rPr>
                        <a:t>PORCENTAJE DE PARTICIPACIÓN ACUMULADA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ES"/>
                    </a:p>
                  </a:txBody>
                  <a:tcPr/>
                </a:tc>
              </a:tr>
              <a:tr h="370895">
                <a:tc vMerge="1">
                  <a:txBody>
                    <a:bodyPr/>
                    <a:lstStyle/>
                    <a:p>
                      <a:endParaRPr lang="es-ES"/>
                    </a:p>
                  </a:txBody>
                  <a:tcPr/>
                </a:tc>
                <a:tc gridSpan="3">
                  <a:txBody>
                    <a:bodyPr/>
                    <a:lstStyle/>
                    <a:p>
                      <a:pPr algn="ctr" fontAlgn="b"/>
                      <a:r>
                        <a:rPr lang="es-ES" sz="600" b="1" i="0" u="none" strike="noStrike" dirty="0">
                          <a:solidFill>
                            <a:srgbClr val="000000"/>
                          </a:solidFill>
                          <a:latin typeface="Arial"/>
                        </a:rPr>
                        <a:t>SEXO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r>
              <a:tr h="262715">
                <a:tc vMerge="1">
                  <a:txBody>
                    <a:bodyPr/>
                    <a:lstStyle/>
                    <a:p>
                      <a:endParaRPr lang="es-ES"/>
                    </a:p>
                  </a:txBody>
                  <a:tcPr/>
                </a:tc>
                <a:tc>
                  <a:txBody>
                    <a:bodyPr/>
                    <a:lstStyle/>
                    <a:p>
                      <a:pPr algn="ctr" fontAlgn="ctr"/>
                      <a:r>
                        <a:rPr lang="es-ES" sz="600" b="1" i="0" u="none" strike="noStrike">
                          <a:solidFill>
                            <a:srgbClr val="000000"/>
                          </a:solidFill>
                          <a:latin typeface="Arial"/>
                        </a:rPr>
                        <a:t>AMBOS SEXOS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HOMBRES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dirty="0">
                          <a:solidFill>
                            <a:srgbClr val="000000"/>
                          </a:solidFill>
                          <a:latin typeface="Arial"/>
                        </a:rPr>
                        <a:t>MUJERES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HOMBRES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MUJERES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9079">
                <a:tc>
                  <a:txBody>
                    <a:bodyPr/>
                    <a:lstStyle/>
                    <a:p>
                      <a:pPr algn="l" fontAlgn="b"/>
                      <a:r>
                        <a:rPr lang="es-ES" sz="700" b="1" i="0" u="none" strike="noStrike">
                          <a:solidFill>
                            <a:srgbClr val="000000"/>
                          </a:solidFill>
                          <a:latin typeface="Arial"/>
                        </a:rPr>
                        <a:t>ENERO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700" b="1" i="0" u="none" strike="noStrike">
                          <a:solidFill>
                            <a:srgbClr val="000000"/>
                          </a:solidFill>
                          <a:latin typeface="Arial"/>
                        </a:rPr>
                        <a:t>3.593</a:t>
                      </a:r>
                    </a:p>
                  </a:txBody>
                  <a:tcPr marL="9525" marR="228600"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700" b="0" i="0" u="none" strike="noStrike">
                          <a:solidFill>
                            <a:srgbClr val="000000"/>
                          </a:solidFill>
                          <a:latin typeface="Arial"/>
                        </a:rPr>
                        <a:t>249</a:t>
                      </a:r>
                    </a:p>
                  </a:txBody>
                  <a:tcPr marL="9525" marR="114300"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700" b="0" i="0" u="none" strike="noStrike" dirty="0">
                          <a:solidFill>
                            <a:srgbClr val="000000"/>
                          </a:solidFill>
                          <a:latin typeface="Arial"/>
                        </a:rPr>
                        <a:t>3.344</a:t>
                      </a:r>
                    </a:p>
                  </a:txBody>
                  <a:tcPr marL="9525" marR="114300"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700" b="0" i="0" u="none" strike="noStrike">
                          <a:latin typeface="Arial"/>
                        </a:rPr>
                        <a:t>6,9%</a:t>
                      </a:r>
                    </a:p>
                  </a:txBody>
                  <a:tcPr marL="9525" marR="228600"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S" sz="700" b="0" i="0" u="none" strike="noStrike">
                          <a:latin typeface="Arial"/>
                        </a:rPr>
                        <a:t>93,1%</a:t>
                      </a:r>
                    </a:p>
                  </a:txBody>
                  <a:tcPr marL="9525" marR="228600"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9079">
                <a:tc>
                  <a:txBody>
                    <a:bodyPr/>
                    <a:lstStyle/>
                    <a:p>
                      <a:pPr algn="l" fontAlgn="b"/>
                      <a:r>
                        <a:rPr lang="es-ES" sz="700" b="1" i="0" u="none" strike="noStrike">
                          <a:solidFill>
                            <a:srgbClr val="000000"/>
                          </a:solidFill>
                          <a:latin typeface="Arial"/>
                        </a:rPr>
                        <a:t>FEBRERO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1" i="0" u="none" strike="noStrike">
                          <a:solidFill>
                            <a:srgbClr val="000000"/>
                          </a:solidFill>
                          <a:latin typeface="Arial"/>
                        </a:rPr>
                        <a:t>34.351</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2.665</a:t>
                      </a:r>
                    </a:p>
                  </a:txBody>
                  <a:tcPr marL="9525" marR="114300" marT="9525" marB="0" anchor="b">
                    <a:lnL>
                      <a:noFill/>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31.686</a:t>
                      </a:r>
                    </a:p>
                  </a:txBody>
                  <a:tcPr marL="9525" marR="114300"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0" i="0" u="none" strike="noStrike">
                          <a:latin typeface="Arial"/>
                        </a:rPr>
                        <a:t>7,8%</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latin typeface="Arial"/>
                        </a:rPr>
                        <a:t>92,2%</a:t>
                      </a:r>
                    </a:p>
                  </a:txBody>
                  <a:tcPr marL="9525" marR="228600" marT="9525" marB="0" anchor="b">
                    <a:lnL>
                      <a:noFill/>
                    </a:lnL>
                    <a:lnR w="6350" cap="flat" cmpd="sng" algn="ctr">
                      <a:solidFill>
                        <a:srgbClr val="000000"/>
                      </a:solidFill>
                      <a:prstDash val="solid"/>
                      <a:round/>
                      <a:headEnd type="none" w="med" len="med"/>
                      <a:tailEnd type="none" w="med" len="med"/>
                    </a:lnR>
                    <a:lnT>
                      <a:noFill/>
                    </a:lnT>
                    <a:lnB>
                      <a:noFill/>
                    </a:lnB>
                  </a:tcPr>
                </a:tc>
              </a:tr>
              <a:tr h="309079">
                <a:tc>
                  <a:txBody>
                    <a:bodyPr/>
                    <a:lstStyle/>
                    <a:p>
                      <a:pPr algn="l" fontAlgn="b"/>
                      <a:r>
                        <a:rPr lang="es-ES" sz="700" b="1" i="0" u="none" strike="noStrike">
                          <a:solidFill>
                            <a:srgbClr val="000000"/>
                          </a:solidFill>
                          <a:latin typeface="Arial"/>
                        </a:rPr>
                        <a:t>MARZO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1" i="0" u="none" strike="noStrike">
                          <a:solidFill>
                            <a:srgbClr val="000000"/>
                          </a:solidFill>
                          <a:latin typeface="Arial"/>
                        </a:rPr>
                        <a:t>62.210</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4.714</a:t>
                      </a:r>
                    </a:p>
                  </a:txBody>
                  <a:tcPr marL="9525" marR="114300" marT="9525" marB="0" anchor="b">
                    <a:lnL>
                      <a:noFill/>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57.496</a:t>
                      </a:r>
                    </a:p>
                  </a:txBody>
                  <a:tcPr marL="9525" marR="114300"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0" i="0" u="none" strike="noStrike">
                          <a:latin typeface="Arial"/>
                        </a:rPr>
                        <a:t>7,6%</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latin typeface="Arial"/>
                        </a:rPr>
                        <a:t>92,4%</a:t>
                      </a:r>
                    </a:p>
                  </a:txBody>
                  <a:tcPr marL="9525" marR="228600" marT="9525" marB="0" anchor="b">
                    <a:lnL>
                      <a:noFill/>
                    </a:lnL>
                    <a:lnR w="6350" cap="flat" cmpd="sng" algn="ctr">
                      <a:solidFill>
                        <a:srgbClr val="000000"/>
                      </a:solidFill>
                      <a:prstDash val="solid"/>
                      <a:round/>
                      <a:headEnd type="none" w="med" len="med"/>
                      <a:tailEnd type="none" w="med" len="med"/>
                    </a:lnR>
                    <a:lnT>
                      <a:noFill/>
                    </a:lnT>
                    <a:lnB>
                      <a:noFill/>
                    </a:lnB>
                  </a:tcPr>
                </a:tc>
              </a:tr>
              <a:tr h="309079">
                <a:tc>
                  <a:txBody>
                    <a:bodyPr/>
                    <a:lstStyle/>
                    <a:p>
                      <a:pPr algn="l" fontAlgn="b"/>
                      <a:r>
                        <a:rPr lang="es-ES" sz="700" b="1" i="0" u="none" strike="noStrike">
                          <a:solidFill>
                            <a:srgbClr val="000000"/>
                          </a:solidFill>
                          <a:latin typeface="Arial"/>
                        </a:rPr>
                        <a:t>ABRIL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1" i="0" u="none" strike="noStrike">
                          <a:solidFill>
                            <a:srgbClr val="000000"/>
                          </a:solidFill>
                          <a:latin typeface="Arial"/>
                        </a:rPr>
                        <a:t>97.655</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7.094</a:t>
                      </a:r>
                    </a:p>
                  </a:txBody>
                  <a:tcPr marL="9525" marR="114300" marT="9525" marB="0" anchor="b">
                    <a:lnL>
                      <a:noFill/>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90.561</a:t>
                      </a:r>
                    </a:p>
                  </a:txBody>
                  <a:tcPr marL="9525" marR="114300"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0" i="0" u="none" strike="noStrike">
                          <a:latin typeface="Arial"/>
                        </a:rPr>
                        <a:t>7,3%</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dirty="0">
                          <a:latin typeface="Arial"/>
                        </a:rPr>
                        <a:t>92,7%</a:t>
                      </a:r>
                    </a:p>
                  </a:txBody>
                  <a:tcPr marL="9525" marR="228600" marT="9525" marB="0" anchor="b">
                    <a:lnL>
                      <a:noFill/>
                    </a:lnL>
                    <a:lnR w="6350" cap="flat" cmpd="sng" algn="ctr">
                      <a:solidFill>
                        <a:srgbClr val="000000"/>
                      </a:solidFill>
                      <a:prstDash val="solid"/>
                      <a:round/>
                      <a:headEnd type="none" w="med" len="med"/>
                      <a:tailEnd type="none" w="med" len="med"/>
                    </a:lnR>
                    <a:lnT>
                      <a:noFill/>
                    </a:lnT>
                    <a:lnB>
                      <a:noFill/>
                    </a:lnB>
                  </a:tcPr>
                </a:tc>
              </a:tr>
              <a:tr h="309079">
                <a:tc>
                  <a:txBody>
                    <a:bodyPr/>
                    <a:lstStyle/>
                    <a:p>
                      <a:pPr algn="l" fontAlgn="b"/>
                      <a:r>
                        <a:rPr lang="es-ES" sz="700" b="1" i="0" u="none" strike="noStrike">
                          <a:solidFill>
                            <a:srgbClr val="000000"/>
                          </a:solidFill>
                          <a:latin typeface="Arial"/>
                        </a:rPr>
                        <a:t>MAYO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1" i="0" u="none" strike="noStrike">
                          <a:solidFill>
                            <a:srgbClr val="000000"/>
                          </a:solidFill>
                          <a:latin typeface="Arial"/>
                        </a:rPr>
                        <a:t>140.677</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9.770</a:t>
                      </a:r>
                    </a:p>
                  </a:txBody>
                  <a:tcPr marL="9525" marR="114300" marT="9525" marB="0" anchor="b">
                    <a:lnL>
                      <a:noFill/>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130.907</a:t>
                      </a:r>
                    </a:p>
                  </a:txBody>
                  <a:tcPr marL="9525" marR="114300"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0" i="0" u="none" strike="noStrike">
                          <a:latin typeface="Arial"/>
                        </a:rPr>
                        <a:t>6,9%</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latin typeface="Arial"/>
                        </a:rPr>
                        <a:t>93,1%</a:t>
                      </a:r>
                    </a:p>
                  </a:txBody>
                  <a:tcPr marL="9525" marR="228600" marT="9525" marB="0" anchor="b">
                    <a:lnL>
                      <a:noFill/>
                    </a:lnL>
                    <a:lnR w="6350" cap="flat" cmpd="sng" algn="ctr">
                      <a:solidFill>
                        <a:srgbClr val="000000"/>
                      </a:solidFill>
                      <a:prstDash val="solid"/>
                      <a:round/>
                      <a:headEnd type="none" w="med" len="med"/>
                      <a:tailEnd type="none" w="med" len="med"/>
                    </a:lnR>
                    <a:lnT>
                      <a:noFill/>
                    </a:lnT>
                    <a:lnB>
                      <a:noFill/>
                    </a:lnB>
                  </a:tcPr>
                </a:tc>
              </a:tr>
              <a:tr h="309079">
                <a:tc>
                  <a:txBody>
                    <a:bodyPr/>
                    <a:lstStyle/>
                    <a:p>
                      <a:pPr algn="l" fontAlgn="b"/>
                      <a:r>
                        <a:rPr lang="es-ES" sz="700" b="1" i="0" u="none" strike="noStrike">
                          <a:solidFill>
                            <a:srgbClr val="000000"/>
                          </a:solidFill>
                          <a:latin typeface="Arial"/>
                        </a:rPr>
                        <a:t>JUNIO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1" i="0" u="none" strike="noStrike">
                          <a:solidFill>
                            <a:srgbClr val="000000"/>
                          </a:solidFill>
                          <a:latin typeface="Arial"/>
                        </a:rPr>
                        <a:t>242.793</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14.460</a:t>
                      </a:r>
                    </a:p>
                  </a:txBody>
                  <a:tcPr marL="9525" marR="114300" marT="9525" marB="0" anchor="b">
                    <a:lnL>
                      <a:noFill/>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228.333</a:t>
                      </a:r>
                    </a:p>
                  </a:txBody>
                  <a:tcPr marL="9525" marR="114300"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0" i="0" u="none" strike="noStrike">
                          <a:latin typeface="Arial"/>
                        </a:rPr>
                        <a:t>6,0%</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latin typeface="Arial"/>
                        </a:rPr>
                        <a:t>94,0%</a:t>
                      </a:r>
                    </a:p>
                  </a:txBody>
                  <a:tcPr marL="9525" marR="228600" marT="9525" marB="0" anchor="b">
                    <a:lnL>
                      <a:noFill/>
                    </a:lnL>
                    <a:lnR w="6350" cap="flat" cmpd="sng" algn="ctr">
                      <a:solidFill>
                        <a:srgbClr val="000000"/>
                      </a:solidFill>
                      <a:prstDash val="solid"/>
                      <a:round/>
                      <a:headEnd type="none" w="med" len="med"/>
                      <a:tailEnd type="none" w="med" len="med"/>
                    </a:lnR>
                    <a:lnT>
                      <a:noFill/>
                    </a:lnT>
                    <a:lnB>
                      <a:noFill/>
                    </a:lnB>
                  </a:tcPr>
                </a:tc>
              </a:tr>
              <a:tr h="309079">
                <a:tc>
                  <a:txBody>
                    <a:bodyPr/>
                    <a:lstStyle/>
                    <a:p>
                      <a:pPr algn="l" fontAlgn="b"/>
                      <a:r>
                        <a:rPr lang="es-ES" sz="700" b="1" i="0" u="none" strike="noStrike">
                          <a:solidFill>
                            <a:srgbClr val="000000"/>
                          </a:solidFill>
                          <a:latin typeface="Arial"/>
                        </a:rPr>
                        <a:t>JULIO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1" i="0" u="none" strike="noStrike">
                          <a:solidFill>
                            <a:srgbClr val="000000"/>
                          </a:solidFill>
                          <a:latin typeface="Arial"/>
                        </a:rPr>
                        <a:t>417.107</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23.510</a:t>
                      </a:r>
                    </a:p>
                  </a:txBody>
                  <a:tcPr marL="9525" marR="114300" marT="9525" marB="0" anchor="b">
                    <a:lnL>
                      <a:noFill/>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393.597</a:t>
                      </a:r>
                    </a:p>
                  </a:txBody>
                  <a:tcPr marL="9525" marR="114300"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0" i="0" u="none" strike="noStrike">
                          <a:latin typeface="Arial"/>
                        </a:rPr>
                        <a:t>5,6%</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latin typeface="Arial"/>
                        </a:rPr>
                        <a:t>94,4%</a:t>
                      </a:r>
                    </a:p>
                  </a:txBody>
                  <a:tcPr marL="9525" marR="228600" marT="9525" marB="0" anchor="b">
                    <a:lnL>
                      <a:noFill/>
                    </a:lnL>
                    <a:lnR w="6350" cap="flat" cmpd="sng" algn="ctr">
                      <a:solidFill>
                        <a:srgbClr val="000000"/>
                      </a:solidFill>
                      <a:prstDash val="solid"/>
                      <a:round/>
                      <a:headEnd type="none" w="med" len="med"/>
                      <a:tailEnd type="none" w="med" len="med"/>
                    </a:lnR>
                    <a:lnT>
                      <a:noFill/>
                    </a:lnT>
                    <a:lnB>
                      <a:noFill/>
                    </a:lnB>
                  </a:tcPr>
                </a:tc>
              </a:tr>
              <a:tr h="309079">
                <a:tc>
                  <a:txBody>
                    <a:bodyPr/>
                    <a:lstStyle/>
                    <a:p>
                      <a:pPr algn="l" fontAlgn="b"/>
                      <a:r>
                        <a:rPr lang="es-ES" sz="700" b="1" i="0" u="none" strike="noStrike">
                          <a:solidFill>
                            <a:srgbClr val="000000"/>
                          </a:solidFill>
                          <a:latin typeface="Arial"/>
                        </a:rPr>
                        <a:t>AGOSTO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1" i="0" u="none" strike="noStrike">
                          <a:solidFill>
                            <a:srgbClr val="000000"/>
                          </a:solidFill>
                          <a:latin typeface="Arial"/>
                        </a:rPr>
                        <a:t>439.146</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25.045</a:t>
                      </a:r>
                    </a:p>
                  </a:txBody>
                  <a:tcPr marL="9525" marR="114300" marT="9525" marB="0" anchor="b">
                    <a:lnL>
                      <a:noFill/>
                    </a:lnL>
                    <a:lnR>
                      <a:noFill/>
                    </a:lnR>
                    <a:lnT>
                      <a:noFill/>
                    </a:lnT>
                    <a:lnB>
                      <a:noFill/>
                    </a:lnB>
                    <a:solidFill>
                      <a:srgbClr val="FFFFFF"/>
                    </a:solidFill>
                  </a:tcPr>
                </a:tc>
                <a:tc>
                  <a:txBody>
                    <a:bodyPr/>
                    <a:lstStyle/>
                    <a:p>
                      <a:pPr algn="r" fontAlgn="b"/>
                      <a:r>
                        <a:rPr lang="es-ES" sz="700" b="0" i="0" u="none" strike="noStrike">
                          <a:solidFill>
                            <a:srgbClr val="000000"/>
                          </a:solidFill>
                          <a:latin typeface="Arial"/>
                        </a:rPr>
                        <a:t>414.101</a:t>
                      </a:r>
                    </a:p>
                  </a:txBody>
                  <a:tcPr marL="9525" marR="114300"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s-ES" sz="700" b="0" i="0" u="none" strike="noStrike">
                          <a:latin typeface="Arial"/>
                        </a:rPr>
                        <a:t>5,7%</a:t>
                      </a:r>
                    </a:p>
                  </a:txBody>
                  <a:tcPr marL="9525" marR="228600"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latin typeface="Arial"/>
                        </a:rPr>
                        <a:t>94,3%</a:t>
                      </a:r>
                    </a:p>
                  </a:txBody>
                  <a:tcPr marL="9525" marR="228600" marT="9525" marB="0" anchor="b">
                    <a:lnL>
                      <a:noFill/>
                    </a:lnL>
                    <a:lnR w="6350" cap="flat" cmpd="sng" algn="ctr">
                      <a:solidFill>
                        <a:srgbClr val="000000"/>
                      </a:solidFill>
                      <a:prstDash val="solid"/>
                      <a:round/>
                      <a:headEnd type="none" w="med" len="med"/>
                      <a:tailEnd type="none" w="med" len="med"/>
                    </a:lnR>
                    <a:lnT>
                      <a:noFill/>
                    </a:lnT>
                    <a:lnB>
                      <a:noFill/>
                    </a:lnB>
                  </a:tcPr>
                </a:tc>
              </a:tr>
              <a:tr h="309079">
                <a:tc>
                  <a:txBody>
                    <a:bodyPr/>
                    <a:lstStyle/>
                    <a:p>
                      <a:pPr algn="l" fontAlgn="b"/>
                      <a:r>
                        <a:rPr lang="es-ES" sz="700" b="1" i="0" u="none" strike="noStrike" dirty="0">
                          <a:solidFill>
                            <a:srgbClr val="000000"/>
                          </a:solidFill>
                          <a:latin typeface="Arial"/>
                        </a:rPr>
                        <a:t>SEPTIEMBRE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ES" sz="700" b="1" i="0" u="none" strike="noStrike">
                          <a:solidFill>
                            <a:srgbClr val="000000"/>
                          </a:solidFill>
                          <a:latin typeface="Arial"/>
                        </a:rPr>
                        <a:t>471.998</a:t>
                      </a:r>
                    </a:p>
                  </a:txBody>
                  <a:tcPr marL="9525" marR="228600"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ES" sz="700" b="0" i="0" u="none" strike="noStrike">
                          <a:solidFill>
                            <a:srgbClr val="000000"/>
                          </a:solidFill>
                          <a:latin typeface="Arial"/>
                        </a:rPr>
                        <a:t>26.749</a:t>
                      </a:r>
                    </a:p>
                  </a:txBody>
                  <a:tcPr marL="9525" marR="114300"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ES" sz="700" b="0" i="0" u="none" strike="noStrike" dirty="0">
                          <a:solidFill>
                            <a:srgbClr val="000000"/>
                          </a:solidFill>
                          <a:latin typeface="Arial"/>
                        </a:rPr>
                        <a:t>445.249</a:t>
                      </a:r>
                    </a:p>
                  </a:txBody>
                  <a:tcPr marL="9525" marR="114300"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ES" sz="700" b="0" i="0" u="none" strike="noStrike">
                          <a:latin typeface="Arial"/>
                        </a:rPr>
                        <a:t>5,7%</a:t>
                      </a:r>
                    </a:p>
                  </a:txBody>
                  <a:tcPr marL="9525" marR="228600"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ES" sz="700" b="0" i="0" u="none" strike="noStrike" dirty="0">
                          <a:latin typeface="Arial"/>
                        </a:rPr>
                        <a:t>94,3%</a:t>
                      </a:r>
                    </a:p>
                  </a:txBody>
                  <a:tcPr marL="9525" marR="228600"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5" name="4 Tabla"/>
          <p:cNvGraphicFramePr>
            <a:graphicFrameLocks noGrp="1"/>
          </p:cNvGraphicFramePr>
          <p:nvPr/>
        </p:nvGraphicFramePr>
        <p:xfrm>
          <a:off x="500034" y="1643050"/>
          <a:ext cx="7143800" cy="497205"/>
        </p:xfrm>
        <a:graphic>
          <a:graphicData uri="http://schemas.openxmlformats.org/drawingml/2006/table">
            <a:tbl>
              <a:tblPr/>
              <a:tblGrid>
                <a:gridCol w="7143800"/>
              </a:tblGrid>
              <a:tr h="428629">
                <a:tc>
                  <a:txBody>
                    <a:bodyPr/>
                    <a:lstStyle/>
                    <a:p>
                      <a:pPr algn="ctr" fontAlgn="ctr"/>
                      <a:r>
                        <a:rPr lang="es-ES" sz="1600" b="1" i="0" u="none" strike="noStrike" dirty="0">
                          <a:solidFill>
                            <a:srgbClr val="000000"/>
                          </a:solidFill>
                          <a:latin typeface="Arial"/>
                        </a:rPr>
                        <a:t>CONTRATOS DE TRABAJO DEL SERVICIO DEL HOGAR FAMILIAR </a:t>
                      </a:r>
                      <a:r>
                        <a:rPr lang="es-ES" sz="1600" b="1" i="0" u="none" strike="noStrike" dirty="0" smtClean="0">
                          <a:solidFill>
                            <a:srgbClr val="000000"/>
                          </a:solidFill>
                          <a:latin typeface="Arial"/>
                        </a:rPr>
                        <a:t>(</a:t>
                      </a:r>
                      <a:r>
                        <a:rPr lang="es-ES" sz="1600" b="1" i="0" u="none" strike="noStrike" dirty="0">
                          <a:solidFill>
                            <a:srgbClr val="000000"/>
                          </a:solidFill>
                          <a:latin typeface="Arial"/>
                        </a:rPr>
                        <a:t>RESUMEN ENERO - SEPTIEMBRE 2012)</a:t>
                      </a:r>
                    </a:p>
                  </a:txBody>
                  <a:tcPr marL="9525" marR="9525" marT="9525" marB="0" anchor="ctr">
                    <a:lnL>
                      <a:noFill/>
                    </a:lnL>
                    <a:lnR>
                      <a:noFill/>
                    </a:lnR>
                    <a:lnT>
                      <a:noFill/>
                    </a:lnT>
                    <a:lnB>
                      <a:noFill/>
                    </a:lnB>
                    <a:solidFill>
                      <a:srgbClr val="FFFFFF"/>
                    </a:solidFill>
                  </a:tcPr>
                </a:tc>
              </a:tr>
            </a:tbl>
          </a:graphicData>
        </a:graphic>
      </p:graphicFrame>
      <p:pic>
        <p:nvPicPr>
          <p:cNvPr id="6"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F9BDF0E8-DB0D-40ED-AFEA-21014B8B7133}" type="slidenum">
              <a:rPr lang="es-ES" smtClean="0"/>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GB" altLang="en-US" sz="3600" dirty="0" err="1" smtClean="0">
                <a:solidFill>
                  <a:schemeClr val="accent1"/>
                </a:solidFill>
              </a:rPr>
              <a:t>Segregación</a:t>
            </a:r>
            <a:r>
              <a:rPr lang="en-GB" altLang="en-US" sz="3600" dirty="0" smtClean="0">
                <a:solidFill>
                  <a:schemeClr val="accent1"/>
                </a:solidFill>
              </a:rPr>
              <a:t> </a:t>
            </a:r>
            <a:r>
              <a:rPr lang="en-GB" altLang="en-US" sz="3600" dirty="0" err="1" smtClean="0">
                <a:solidFill>
                  <a:schemeClr val="accent1"/>
                </a:solidFill>
              </a:rPr>
              <a:t>ocupacional</a:t>
            </a:r>
            <a:r>
              <a:rPr lang="en-GB" altLang="en-US" sz="3600" dirty="0" smtClean="0">
                <a:solidFill>
                  <a:schemeClr val="accent1"/>
                </a:solidFill>
              </a:rPr>
              <a:t> </a:t>
            </a:r>
            <a:r>
              <a:rPr lang="en-GB" altLang="en-US" sz="3600" dirty="0" err="1" smtClean="0">
                <a:solidFill>
                  <a:schemeClr val="accent1"/>
                </a:solidFill>
              </a:rPr>
              <a:t>por</a:t>
            </a:r>
            <a:r>
              <a:rPr lang="en-GB" altLang="en-US" sz="3600" dirty="0" smtClean="0">
                <a:solidFill>
                  <a:schemeClr val="accent1"/>
                </a:solidFill>
              </a:rPr>
              <a:t> </a:t>
            </a:r>
            <a:r>
              <a:rPr lang="en-GB" altLang="en-US" sz="3600" dirty="0" err="1" smtClean="0">
                <a:solidFill>
                  <a:schemeClr val="accent1"/>
                </a:solidFill>
              </a:rPr>
              <a:t>género</a:t>
            </a:r>
            <a:r>
              <a:rPr lang="en-GB" altLang="en-US" sz="3600" dirty="0" smtClean="0">
                <a:solidFill>
                  <a:schemeClr val="accent1"/>
                </a:solidFill>
              </a:rPr>
              <a:t>, EU-27 (%)</a:t>
            </a:r>
            <a:endParaRPr lang="en-GB" sz="3600" dirty="0"/>
          </a:p>
        </p:txBody>
      </p:sp>
      <p:graphicFrame>
        <p:nvGraphicFramePr>
          <p:cNvPr id="6" name="Content Placeholder 5"/>
          <p:cNvGraphicFramePr>
            <a:graphicFrameLocks noGrp="1"/>
          </p:cNvGraphicFramePr>
          <p:nvPr>
            <p:ph idx="1"/>
          </p:nvPr>
        </p:nvGraphicFramePr>
        <p:xfrm>
          <a:off x="461963" y="2052831"/>
          <a:ext cx="7324747" cy="3183395"/>
        </p:xfrm>
        <a:graphic>
          <a:graphicData uri="http://schemas.openxmlformats.org/drawingml/2006/table">
            <a:tbl>
              <a:tblPr>
                <a:tableStyleId>{5C22544A-7EE6-4342-B048-85BDC9FD1C3A}</a:tableStyleId>
              </a:tblPr>
              <a:tblGrid>
                <a:gridCol w="1087118"/>
                <a:gridCol w="4137203"/>
                <a:gridCol w="1082038"/>
                <a:gridCol w="1018388"/>
              </a:tblGrid>
              <a:tr h="417400">
                <a:tc>
                  <a:txBody>
                    <a:bodyPr/>
                    <a:lstStyle/>
                    <a:p>
                      <a:pPr algn="ctr" fontAlgn="b"/>
                      <a:r>
                        <a:rPr lang="en-GB" sz="1400" b="1" u="none" strike="noStrike" dirty="0">
                          <a:effectLst/>
                        </a:rPr>
                        <a:t>ISCO code (1 digit)</a:t>
                      </a:r>
                      <a:endParaRPr lang="en-GB" sz="1400" b="1" i="0" u="none" strike="noStrike" dirty="0">
                        <a:solidFill>
                          <a:srgbClr val="000000"/>
                        </a:solidFill>
                        <a:effectLst/>
                        <a:latin typeface="Arial"/>
                      </a:endParaRPr>
                    </a:p>
                  </a:txBody>
                  <a:tcPr marL="9525" marR="9525" marT="9525" marB="0" anchor="b"/>
                </a:tc>
                <a:tc>
                  <a:txBody>
                    <a:bodyPr/>
                    <a:lstStyle/>
                    <a:p>
                      <a:pPr algn="l" fontAlgn="b"/>
                      <a:r>
                        <a:rPr lang="en-GB" sz="1400" b="1" u="none" strike="noStrike" dirty="0">
                          <a:effectLst/>
                        </a:rPr>
                        <a:t>Occupation</a:t>
                      </a:r>
                      <a:endParaRPr lang="en-GB" sz="1400" b="1" i="0" u="none" strike="noStrike" dirty="0">
                        <a:solidFill>
                          <a:srgbClr val="000000"/>
                        </a:solidFill>
                        <a:effectLst/>
                        <a:latin typeface="Arial"/>
                      </a:endParaRPr>
                    </a:p>
                  </a:txBody>
                  <a:tcPr marL="9525" marR="9525" marT="9525" marB="0" anchor="b"/>
                </a:tc>
                <a:tc>
                  <a:txBody>
                    <a:bodyPr/>
                    <a:lstStyle/>
                    <a:p>
                      <a:pPr algn="r" fontAlgn="b"/>
                      <a:r>
                        <a:rPr lang="en-GB" sz="1400" b="1" i="0" u="none" strike="noStrike" dirty="0" smtClean="0">
                          <a:solidFill>
                            <a:schemeClr val="dk1"/>
                          </a:solidFill>
                          <a:effectLst/>
                          <a:latin typeface="+mn-lt"/>
                        </a:rPr>
                        <a:t>Hombres</a:t>
                      </a:r>
                      <a:endParaRPr lang="en-GB" sz="1400" b="1"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err="1" smtClean="0">
                          <a:effectLst/>
                        </a:rPr>
                        <a:t>Mujeres</a:t>
                      </a:r>
                      <a:endParaRPr lang="en-GB" sz="1400" b="1" i="0" u="none" strike="noStrike" dirty="0">
                        <a:solidFill>
                          <a:srgbClr val="000000"/>
                        </a:solidFill>
                        <a:effectLst/>
                        <a:latin typeface="Arial"/>
                      </a:endParaRPr>
                    </a:p>
                  </a:txBody>
                  <a:tcPr marL="9525" marR="9525" marT="9525" marB="0" anchor="b"/>
                </a:tc>
              </a:tr>
              <a:tr h="274715">
                <a:tc>
                  <a:txBody>
                    <a:bodyPr/>
                    <a:lstStyle/>
                    <a:p>
                      <a:pPr algn="ctr" fontAlgn="b"/>
                      <a:r>
                        <a:rPr lang="en-GB" sz="1400" u="none" strike="noStrike" dirty="0">
                          <a:effectLst/>
                        </a:rPr>
                        <a:t>1</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smtClean="0">
                          <a:effectLst/>
                        </a:rPr>
                        <a:t>Manager</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solidFill>
                            <a:srgbClr val="FF0000"/>
                          </a:solidFill>
                          <a:effectLst/>
                        </a:rPr>
                        <a:t>69</a:t>
                      </a:r>
                      <a:endParaRPr lang="en-GB" sz="1400" b="1" i="0" u="none" strike="noStrike" dirty="0">
                        <a:solidFill>
                          <a:srgbClr val="FF0000"/>
                        </a:solidFill>
                        <a:effectLst/>
                        <a:latin typeface="Arial"/>
                      </a:endParaRPr>
                    </a:p>
                  </a:txBody>
                  <a:tcPr marL="9525" marR="9525" marT="9525" marB="0" anchor="b"/>
                </a:tc>
                <a:tc>
                  <a:txBody>
                    <a:bodyPr/>
                    <a:lstStyle/>
                    <a:p>
                      <a:pPr algn="r" fontAlgn="b"/>
                      <a:r>
                        <a:rPr lang="en-GB" sz="1400" u="none" strike="noStrike" dirty="0">
                          <a:effectLst/>
                        </a:rPr>
                        <a:t>31</a:t>
                      </a:r>
                      <a:endParaRPr lang="en-GB" sz="1400" b="0" i="0" u="none" strike="noStrike" dirty="0">
                        <a:solidFill>
                          <a:srgbClr val="000000"/>
                        </a:solidFill>
                        <a:effectLst/>
                        <a:latin typeface="Arial"/>
                      </a:endParaRPr>
                    </a:p>
                  </a:txBody>
                  <a:tcPr marL="9525" marR="9525" marT="9525" marB="0" anchor="b"/>
                </a:tc>
              </a:tr>
              <a:tr h="274715">
                <a:tc>
                  <a:txBody>
                    <a:bodyPr/>
                    <a:lstStyle/>
                    <a:p>
                      <a:pPr algn="ctr" fontAlgn="b"/>
                      <a:r>
                        <a:rPr lang="en-GB" sz="1400" u="none" strike="noStrike" dirty="0">
                          <a:effectLst/>
                        </a:rPr>
                        <a:t>2</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Profesionales</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46</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54</a:t>
                      </a:r>
                      <a:endParaRPr lang="en-GB" sz="1400" b="0" i="0" u="none" strike="noStrike" dirty="0">
                        <a:solidFill>
                          <a:srgbClr val="000000"/>
                        </a:solidFill>
                        <a:effectLst/>
                        <a:latin typeface="Arial"/>
                      </a:endParaRPr>
                    </a:p>
                  </a:txBody>
                  <a:tcPr marL="9525" marR="9525" marT="9525" marB="0" anchor="b"/>
                </a:tc>
              </a:tr>
              <a:tr h="274715">
                <a:tc>
                  <a:txBody>
                    <a:bodyPr/>
                    <a:lstStyle/>
                    <a:p>
                      <a:pPr algn="ctr" fontAlgn="b"/>
                      <a:r>
                        <a:rPr lang="en-GB" sz="1400" u="none" strike="noStrike" dirty="0">
                          <a:effectLst/>
                        </a:rPr>
                        <a:t>3</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Tecnicos</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50</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50</a:t>
                      </a:r>
                      <a:endParaRPr lang="en-GB" sz="1400" b="0" i="0" u="none" strike="noStrike" dirty="0">
                        <a:solidFill>
                          <a:srgbClr val="000000"/>
                        </a:solidFill>
                        <a:effectLst/>
                        <a:latin typeface="Arial"/>
                      </a:endParaRPr>
                    </a:p>
                  </a:txBody>
                  <a:tcPr marL="9525" marR="9525" marT="9525" marB="0" anchor="b"/>
                </a:tc>
              </a:tr>
              <a:tr h="274715">
                <a:tc>
                  <a:txBody>
                    <a:bodyPr/>
                    <a:lstStyle/>
                    <a:p>
                      <a:pPr algn="ctr" fontAlgn="b"/>
                      <a:r>
                        <a:rPr lang="en-GB" sz="1400" u="none" strike="noStrike" dirty="0">
                          <a:effectLst/>
                        </a:rPr>
                        <a:t>4</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Apoyo</a:t>
                      </a:r>
                      <a:r>
                        <a:rPr lang="en-GB" sz="1400" u="none" strike="noStrike" baseline="0" dirty="0" smtClean="0">
                          <a:effectLst/>
                        </a:rPr>
                        <a:t> clerical</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33</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solidFill>
                            <a:srgbClr val="FF0000"/>
                          </a:solidFill>
                          <a:effectLst/>
                        </a:rPr>
                        <a:t>67</a:t>
                      </a:r>
                      <a:endParaRPr lang="en-GB" sz="1400" b="1" i="0" u="none" strike="noStrike" dirty="0">
                        <a:solidFill>
                          <a:srgbClr val="FF0000"/>
                        </a:solidFill>
                        <a:effectLst/>
                        <a:latin typeface="Arial"/>
                      </a:endParaRPr>
                    </a:p>
                  </a:txBody>
                  <a:tcPr marL="9525" marR="9525" marT="9525" marB="0" anchor="b"/>
                </a:tc>
              </a:tr>
              <a:tr h="274715">
                <a:tc>
                  <a:txBody>
                    <a:bodyPr/>
                    <a:lstStyle/>
                    <a:p>
                      <a:pPr algn="ctr" fontAlgn="b"/>
                      <a:r>
                        <a:rPr lang="en-GB" sz="1400" u="none" strike="noStrike" dirty="0">
                          <a:effectLst/>
                        </a:rPr>
                        <a:t>5</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Servicios</a:t>
                      </a:r>
                      <a:r>
                        <a:rPr lang="en-GB" sz="1400" u="none" strike="noStrike" dirty="0" smtClean="0">
                          <a:effectLst/>
                        </a:rPr>
                        <a:t> y </a:t>
                      </a:r>
                      <a:r>
                        <a:rPr lang="en-GB" sz="1400" u="none" strike="noStrike" dirty="0" err="1" smtClean="0">
                          <a:effectLst/>
                        </a:rPr>
                        <a:t>ventas</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33</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solidFill>
                            <a:srgbClr val="FF0000"/>
                          </a:solidFill>
                          <a:effectLst/>
                        </a:rPr>
                        <a:t>67</a:t>
                      </a:r>
                      <a:endParaRPr lang="en-GB" sz="1400" b="1" i="0" u="none" strike="noStrike" dirty="0">
                        <a:solidFill>
                          <a:srgbClr val="FF0000"/>
                        </a:solidFill>
                        <a:effectLst/>
                        <a:latin typeface="Arial"/>
                      </a:endParaRPr>
                    </a:p>
                  </a:txBody>
                  <a:tcPr marL="9525" marR="9525" marT="9525" marB="0" anchor="b"/>
                </a:tc>
              </a:tr>
              <a:tr h="274715">
                <a:tc>
                  <a:txBody>
                    <a:bodyPr/>
                    <a:lstStyle/>
                    <a:p>
                      <a:pPr algn="ctr" fontAlgn="b"/>
                      <a:r>
                        <a:rPr lang="en-GB" sz="1400" u="none" strike="noStrike" dirty="0">
                          <a:effectLst/>
                        </a:rPr>
                        <a:t>6</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Agricultores</a:t>
                      </a:r>
                      <a:r>
                        <a:rPr lang="en-GB" sz="1400" u="none" strike="noStrike" dirty="0" smtClean="0">
                          <a:effectLst/>
                        </a:rPr>
                        <a:t> </a:t>
                      </a:r>
                      <a:r>
                        <a:rPr lang="en-GB" sz="1400" u="none" strike="noStrike" dirty="0" err="1" smtClean="0">
                          <a:effectLst/>
                        </a:rPr>
                        <a:t>cualificados</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solidFill>
                            <a:srgbClr val="FF0000"/>
                          </a:solidFill>
                          <a:effectLst/>
                        </a:rPr>
                        <a:t>65</a:t>
                      </a:r>
                      <a:endParaRPr lang="en-GB" sz="1400" b="1" i="0" u="none" strike="noStrike" dirty="0">
                        <a:solidFill>
                          <a:srgbClr val="FF0000"/>
                        </a:solidFill>
                        <a:effectLst/>
                        <a:latin typeface="Arial"/>
                      </a:endParaRPr>
                    </a:p>
                  </a:txBody>
                  <a:tcPr marL="9525" marR="9525" marT="9525" marB="0" anchor="b"/>
                </a:tc>
                <a:tc>
                  <a:txBody>
                    <a:bodyPr/>
                    <a:lstStyle/>
                    <a:p>
                      <a:pPr algn="r" fontAlgn="b"/>
                      <a:r>
                        <a:rPr lang="en-GB" sz="1400" u="none" strike="noStrike" dirty="0">
                          <a:effectLst/>
                        </a:rPr>
                        <a:t>35</a:t>
                      </a:r>
                      <a:endParaRPr lang="en-GB" sz="1400" b="0" i="0" u="none" strike="noStrike" dirty="0">
                        <a:solidFill>
                          <a:srgbClr val="000000"/>
                        </a:solidFill>
                        <a:effectLst/>
                        <a:latin typeface="Arial"/>
                      </a:endParaRPr>
                    </a:p>
                  </a:txBody>
                  <a:tcPr marL="9525" marR="9525" marT="9525" marB="0" anchor="b"/>
                </a:tc>
              </a:tr>
              <a:tr h="274715">
                <a:tc>
                  <a:txBody>
                    <a:bodyPr/>
                    <a:lstStyle/>
                    <a:p>
                      <a:pPr algn="ctr" fontAlgn="b"/>
                      <a:r>
                        <a:rPr lang="en-GB" sz="1400" u="none" strike="noStrike" dirty="0">
                          <a:effectLst/>
                        </a:rPr>
                        <a:t>7</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Artesanos</a:t>
                      </a:r>
                      <a:r>
                        <a:rPr lang="en-GB" sz="1400" u="none" strike="noStrike" dirty="0" smtClean="0">
                          <a:effectLst/>
                        </a:rPr>
                        <a:t> </a:t>
                      </a:r>
                      <a:r>
                        <a:rPr lang="en-GB" sz="1400" u="none" strike="noStrike" dirty="0" err="1" smtClean="0">
                          <a:effectLst/>
                        </a:rPr>
                        <a:t>cualificados</a:t>
                      </a:r>
                      <a:r>
                        <a:rPr lang="en-GB" sz="1400" u="none" strike="noStrike" dirty="0" smtClean="0">
                          <a:effectLst/>
                        </a:rPr>
                        <a:t> </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solidFill>
                            <a:srgbClr val="FF0000"/>
                          </a:solidFill>
                          <a:effectLst/>
                        </a:rPr>
                        <a:t>88</a:t>
                      </a:r>
                      <a:endParaRPr lang="en-GB" sz="1400" b="1" i="0" u="none" strike="noStrike" dirty="0">
                        <a:solidFill>
                          <a:srgbClr val="FF0000"/>
                        </a:solidFill>
                        <a:effectLst/>
                        <a:latin typeface="Arial"/>
                      </a:endParaRPr>
                    </a:p>
                  </a:txBody>
                  <a:tcPr marL="9525" marR="9525" marT="9525" marB="0" anchor="b"/>
                </a:tc>
                <a:tc>
                  <a:txBody>
                    <a:bodyPr/>
                    <a:lstStyle/>
                    <a:p>
                      <a:pPr algn="r" fontAlgn="b"/>
                      <a:r>
                        <a:rPr lang="en-GB" sz="1400" u="none" strike="noStrike" dirty="0">
                          <a:effectLst/>
                        </a:rPr>
                        <a:t>13</a:t>
                      </a:r>
                      <a:endParaRPr lang="en-GB" sz="1400" b="0" i="0" u="none" strike="noStrike" dirty="0">
                        <a:solidFill>
                          <a:srgbClr val="000000"/>
                        </a:solidFill>
                        <a:effectLst/>
                        <a:latin typeface="Arial"/>
                      </a:endParaRPr>
                    </a:p>
                  </a:txBody>
                  <a:tcPr marL="9525" marR="9525" marT="9525" marB="0" anchor="b"/>
                </a:tc>
              </a:tr>
              <a:tr h="274715">
                <a:tc>
                  <a:txBody>
                    <a:bodyPr/>
                    <a:lstStyle/>
                    <a:p>
                      <a:pPr algn="ctr" fontAlgn="b"/>
                      <a:r>
                        <a:rPr lang="en-GB" sz="1400" u="none" strike="noStrike" dirty="0">
                          <a:effectLst/>
                        </a:rPr>
                        <a:t>8</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Operadores</a:t>
                      </a:r>
                      <a:r>
                        <a:rPr lang="en-GB" sz="1400" u="none" strike="noStrike" baseline="0" dirty="0" smtClean="0">
                          <a:effectLst/>
                        </a:rPr>
                        <a:t> de </a:t>
                      </a:r>
                      <a:r>
                        <a:rPr lang="en-GB" sz="1400" u="none" strike="noStrike" baseline="0" dirty="0" err="1" smtClean="0">
                          <a:effectLst/>
                        </a:rPr>
                        <a:t>planta</a:t>
                      </a:r>
                      <a:r>
                        <a:rPr lang="en-GB" sz="1400" u="none" strike="noStrike" baseline="0" dirty="0" smtClean="0">
                          <a:effectLst/>
                        </a:rPr>
                        <a:t> y </a:t>
                      </a:r>
                      <a:r>
                        <a:rPr lang="en-GB" sz="1400" u="none" strike="noStrike" baseline="0" dirty="0" err="1" smtClean="0">
                          <a:effectLst/>
                        </a:rPr>
                        <a:t>maquinaria</a:t>
                      </a:r>
                      <a:r>
                        <a:rPr lang="en-GB" sz="1400" u="none" strike="noStrike" baseline="0" dirty="0" smtClean="0">
                          <a:effectLst/>
                        </a:rPr>
                        <a:t> </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solidFill>
                            <a:srgbClr val="FF0000"/>
                          </a:solidFill>
                          <a:effectLst/>
                        </a:rPr>
                        <a:t>85</a:t>
                      </a:r>
                      <a:endParaRPr lang="en-GB" sz="1400" b="1" i="0" u="none" strike="noStrike" dirty="0">
                        <a:solidFill>
                          <a:srgbClr val="FF0000"/>
                        </a:solidFill>
                        <a:effectLst/>
                        <a:latin typeface="Arial"/>
                      </a:endParaRPr>
                    </a:p>
                  </a:txBody>
                  <a:tcPr marL="9525" marR="9525" marT="9525" marB="0" anchor="b"/>
                </a:tc>
                <a:tc>
                  <a:txBody>
                    <a:bodyPr/>
                    <a:lstStyle/>
                    <a:p>
                      <a:pPr algn="r" fontAlgn="b"/>
                      <a:r>
                        <a:rPr lang="en-GB" sz="1400" u="none" strike="noStrike" dirty="0">
                          <a:effectLst/>
                        </a:rPr>
                        <a:t>15</a:t>
                      </a:r>
                      <a:endParaRPr lang="en-GB" sz="1400" b="0" i="0" u="none" strike="noStrike" dirty="0">
                        <a:solidFill>
                          <a:srgbClr val="000000"/>
                        </a:solidFill>
                        <a:effectLst/>
                        <a:latin typeface="Arial"/>
                      </a:endParaRPr>
                    </a:p>
                  </a:txBody>
                  <a:tcPr marL="9525" marR="9525" marT="9525" marB="0" anchor="b"/>
                </a:tc>
              </a:tr>
              <a:tr h="274715">
                <a:tc>
                  <a:txBody>
                    <a:bodyPr/>
                    <a:lstStyle/>
                    <a:p>
                      <a:pPr algn="ctr" fontAlgn="b"/>
                      <a:r>
                        <a:rPr lang="en-GB" sz="1400" u="none" strike="noStrike" dirty="0">
                          <a:effectLst/>
                        </a:rPr>
                        <a:t>9</a:t>
                      </a:r>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u="none" strike="noStrike" dirty="0" err="1" smtClean="0">
                          <a:effectLst/>
                        </a:rPr>
                        <a:t>Ocupaciones</a:t>
                      </a:r>
                      <a:r>
                        <a:rPr lang="en-GB" sz="1400" u="none" strike="noStrike" dirty="0" smtClean="0">
                          <a:effectLst/>
                        </a:rPr>
                        <a:t> </a:t>
                      </a:r>
                      <a:r>
                        <a:rPr lang="en-GB" sz="1400" u="none" strike="noStrike" dirty="0" err="1" smtClean="0">
                          <a:effectLst/>
                        </a:rPr>
                        <a:t>elementales</a:t>
                      </a:r>
                      <a:r>
                        <a:rPr lang="en-GB" sz="1400" u="none" strike="noStrike" dirty="0" smtClean="0">
                          <a:effectLst/>
                        </a:rPr>
                        <a:t> </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51</a:t>
                      </a:r>
                      <a:endParaRPr lang="en-GB" sz="1400" b="0" i="0" u="none" strike="noStrike" dirty="0">
                        <a:solidFill>
                          <a:srgbClr val="000000"/>
                        </a:solidFill>
                        <a:effectLst/>
                        <a:latin typeface="Arial"/>
                      </a:endParaRPr>
                    </a:p>
                  </a:txBody>
                  <a:tcPr marL="9525" marR="9525" marT="9525" marB="0" anchor="b"/>
                </a:tc>
                <a:tc>
                  <a:txBody>
                    <a:bodyPr/>
                    <a:lstStyle/>
                    <a:p>
                      <a:pPr algn="r" fontAlgn="b"/>
                      <a:r>
                        <a:rPr lang="en-GB" sz="1400" u="none" strike="noStrike" dirty="0">
                          <a:effectLst/>
                        </a:rPr>
                        <a:t>49</a:t>
                      </a:r>
                      <a:endParaRPr lang="en-GB" sz="1400" b="0" i="0" u="none" strike="noStrike" dirty="0">
                        <a:solidFill>
                          <a:srgbClr val="000000"/>
                        </a:solidFill>
                        <a:effectLst/>
                        <a:latin typeface="Arial"/>
                      </a:endParaRPr>
                    </a:p>
                  </a:txBody>
                  <a:tcPr marL="9525" marR="9525" marT="9525" marB="0" anchor="b"/>
                </a:tc>
              </a:tr>
              <a:tr h="274715">
                <a:tc>
                  <a:txBody>
                    <a:bodyPr/>
                    <a:lstStyle/>
                    <a:p>
                      <a:pPr algn="ctr" fontAlgn="b"/>
                      <a:endParaRPr lang="en-GB" sz="1400" b="0" i="0" u="none" strike="noStrike" dirty="0">
                        <a:solidFill>
                          <a:srgbClr val="000000"/>
                        </a:solidFill>
                        <a:effectLst/>
                        <a:latin typeface="Arial"/>
                      </a:endParaRPr>
                    </a:p>
                  </a:txBody>
                  <a:tcPr marL="9525" marR="9525" marT="9525" marB="0" anchor="b"/>
                </a:tc>
                <a:tc>
                  <a:txBody>
                    <a:bodyPr/>
                    <a:lstStyle/>
                    <a:p>
                      <a:pPr algn="l" fontAlgn="b"/>
                      <a:r>
                        <a:rPr lang="en-GB" sz="1400" b="1" u="none" strike="noStrike" dirty="0">
                          <a:effectLst/>
                        </a:rPr>
                        <a:t>Total</a:t>
                      </a:r>
                      <a:endParaRPr lang="en-GB" sz="1400" b="1"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effectLst/>
                        </a:rPr>
                        <a:t>55</a:t>
                      </a:r>
                      <a:endParaRPr lang="en-GB" sz="1400" b="1" i="0" u="none" strike="noStrike" dirty="0">
                        <a:solidFill>
                          <a:srgbClr val="000000"/>
                        </a:solidFill>
                        <a:effectLst/>
                        <a:latin typeface="Arial"/>
                      </a:endParaRPr>
                    </a:p>
                  </a:txBody>
                  <a:tcPr marL="9525" marR="9525" marT="9525" marB="0" anchor="b"/>
                </a:tc>
                <a:tc>
                  <a:txBody>
                    <a:bodyPr/>
                    <a:lstStyle/>
                    <a:p>
                      <a:pPr algn="r" fontAlgn="b"/>
                      <a:r>
                        <a:rPr lang="en-GB" sz="1400" b="1" u="none" strike="noStrike" dirty="0">
                          <a:effectLst/>
                        </a:rPr>
                        <a:t>45</a:t>
                      </a:r>
                      <a:endParaRPr lang="en-GB" sz="1400" b="1" i="0" u="none" strike="noStrike" dirty="0">
                        <a:solidFill>
                          <a:srgbClr val="000000"/>
                        </a:solidFill>
                        <a:effectLst/>
                        <a:latin typeface="Arial"/>
                      </a:endParaRPr>
                    </a:p>
                  </a:txBody>
                  <a:tcPr marL="9525" marR="9525" marT="9525" marB="0" anchor="b"/>
                </a:tc>
              </a:tr>
            </a:tbl>
          </a:graphicData>
        </a:graphic>
      </p:graphicFrame>
      <p:sp>
        <p:nvSpPr>
          <p:cNvPr id="107585" name="TextBox 6"/>
          <p:cNvSpPr txBox="1">
            <a:spLocks noChangeArrowheads="1"/>
          </p:cNvSpPr>
          <p:nvPr/>
        </p:nvSpPr>
        <p:spPr bwMode="auto">
          <a:xfrm>
            <a:off x="214282" y="5357826"/>
            <a:ext cx="7470799" cy="307777"/>
          </a:xfrm>
          <a:prstGeom prst="rect">
            <a:avLst/>
          </a:prstGeom>
          <a:noFill/>
          <a:ln w="9525">
            <a:noFill/>
            <a:miter lim="800000"/>
            <a:headEnd/>
            <a:tailEnd/>
          </a:ln>
        </p:spPr>
        <p:txBody>
          <a:bodyPr wrap="square">
            <a:spAutoFit/>
          </a:bodyPr>
          <a:lstStyle/>
          <a:p>
            <a:pPr algn="r"/>
            <a:r>
              <a:rPr lang="en-GB" sz="1400" dirty="0" err="1" smtClean="0"/>
              <a:t>Fuente</a:t>
            </a:r>
            <a:r>
              <a:rPr lang="en-GB" sz="1400" dirty="0" smtClean="0"/>
              <a:t>: </a:t>
            </a:r>
            <a:r>
              <a:rPr lang="en-GB" sz="1400" dirty="0"/>
              <a:t>2010 European Working Conditions Survey </a:t>
            </a:r>
            <a:endParaRPr lang="en-GB" sz="1600" dirty="0"/>
          </a:p>
        </p:txBody>
      </p:sp>
      <p:pic>
        <p:nvPicPr>
          <p:cNvPr id="5"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F9BDF0E8-DB0D-40ED-AFEA-21014B8B7133}"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7464446" cy="882633"/>
          </a:xfrm>
        </p:spPr>
        <p:txBody>
          <a:bodyPr>
            <a:noAutofit/>
          </a:bodyPr>
          <a:lstStyle/>
          <a:p>
            <a:pPr eaLnBrk="1" fontAlgn="auto" hangingPunct="1">
              <a:spcAft>
                <a:spcPts val="0"/>
              </a:spcAft>
              <a:defRPr/>
            </a:pPr>
            <a:r>
              <a:rPr lang="en-GB" altLang="en-US" sz="3600" dirty="0" err="1" smtClean="0">
                <a:solidFill>
                  <a:schemeClr val="accent1"/>
                </a:solidFill>
              </a:rPr>
              <a:t>Segregación</a:t>
            </a:r>
            <a:r>
              <a:rPr lang="en-GB" altLang="en-US" sz="3600" dirty="0" smtClean="0">
                <a:solidFill>
                  <a:schemeClr val="accent1"/>
                </a:solidFill>
              </a:rPr>
              <a:t> de </a:t>
            </a:r>
            <a:r>
              <a:rPr lang="en-GB" altLang="en-US" sz="3600" dirty="0" err="1" smtClean="0">
                <a:solidFill>
                  <a:schemeClr val="accent1"/>
                </a:solidFill>
              </a:rPr>
              <a:t>género</a:t>
            </a:r>
            <a:r>
              <a:rPr lang="en-GB" altLang="en-US" sz="3600" dirty="0" smtClean="0">
                <a:solidFill>
                  <a:schemeClr val="accent1"/>
                </a:solidFill>
              </a:rPr>
              <a:t> </a:t>
            </a:r>
            <a:r>
              <a:rPr lang="en-GB" altLang="en-US" sz="3600" dirty="0" err="1" smtClean="0">
                <a:solidFill>
                  <a:schemeClr val="accent1"/>
                </a:solidFill>
              </a:rPr>
              <a:t>por</a:t>
            </a:r>
            <a:r>
              <a:rPr lang="en-GB" altLang="en-US" sz="3600" dirty="0" smtClean="0">
                <a:solidFill>
                  <a:schemeClr val="accent1"/>
                </a:solidFill>
              </a:rPr>
              <a:t> </a:t>
            </a:r>
            <a:r>
              <a:rPr lang="en-GB" altLang="en-US" sz="3600" dirty="0" err="1" smtClean="0">
                <a:solidFill>
                  <a:schemeClr val="accent1"/>
                </a:solidFill>
              </a:rPr>
              <a:t>sectores</a:t>
            </a:r>
            <a:r>
              <a:rPr lang="en-GB" altLang="en-US" sz="3600" dirty="0" smtClean="0">
                <a:solidFill>
                  <a:schemeClr val="accent1"/>
                </a:solidFill>
              </a:rPr>
              <a:t>, EU-27 (%)</a:t>
            </a:r>
            <a:endParaRPr lang="en-GB" altLang="en-US" sz="3600" dirty="0">
              <a:solidFill>
                <a:schemeClr val="accent1"/>
              </a:solidFill>
            </a:endParaRPr>
          </a:p>
        </p:txBody>
      </p:sp>
      <p:graphicFrame>
        <p:nvGraphicFramePr>
          <p:cNvPr id="4" name="Content Placeholder 3"/>
          <p:cNvGraphicFramePr>
            <a:graphicFrameLocks noGrp="1"/>
          </p:cNvGraphicFramePr>
          <p:nvPr>
            <p:ph idx="1"/>
          </p:nvPr>
        </p:nvGraphicFramePr>
        <p:xfrm>
          <a:off x="642911" y="1643050"/>
          <a:ext cx="6818332" cy="4231407"/>
        </p:xfrm>
        <a:graphic>
          <a:graphicData uri="http://schemas.openxmlformats.org/drawingml/2006/table">
            <a:tbl>
              <a:tblPr>
                <a:tableStyleId>{5C22544A-7EE6-4342-B048-85BDC9FD1C3A}</a:tableStyleId>
              </a:tblPr>
              <a:tblGrid>
                <a:gridCol w="790129"/>
                <a:gridCol w="4039088"/>
                <a:gridCol w="1354609"/>
                <a:gridCol w="634506"/>
              </a:tblGrid>
              <a:tr h="421170">
                <a:tc>
                  <a:txBody>
                    <a:bodyPr/>
                    <a:lstStyle/>
                    <a:p>
                      <a:pPr algn="l" fontAlgn="b"/>
                      <a:endParaRPr lang="en-GB" sz="1200" b="1" i="0" u="none" strike="noStrike" dirty="0">
                        <a:solidFill>
                          <a:srgbClr val="000000"/>
                        </a:solidFill>
                        <a:effectLst/>
                        <a:latin typeface="Calibri"/>
                      </a:endParaRPr>
                    </a:p>
                  </a:txBody>
                  <a:tcPr marL="9525" marR="9525" marT="9525" marB="0" anchor="b"/>
                </a:tc>
                <a:tc>
                  <a:txBody>
                    <a:bodyPr/>
                    <a:lstStyle/>
                    <a:p>
                      <a:pPr algn="l" fontAlgn="b"/>
                      <a:r>
                        <a:rPr lang="en-GB" sz="1200" b="1" i="0" u="none" strike="noStrike" dirty="0" smtClean="0">
                          <a:solidFill>
                            <a:srgbClr val="000000"/>
                          </a:solidFill>
                          <a:effectLst/>
                          <a:latin typeface="Calibri"/>
                        </a:rPr>
                        <a:t>Sector</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Men</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Women</a:t>
                      </a:r>
                      <a:endParaRPr lang="en-GB" sz="1200" b="1"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A</a:t>
                      </a:r>
                    </a:p>
                  </a:txBody>
                  <a:tcPr marL="9525" marR="9525" marT="9525" marB="0" anchor="b"/>
                </a:tc>
                <a:tc>
                  <a:txBody>
                    <a:bodyPr/>
                    <a:lstStyle/>
                    <a:p>
                      <a:pPr algn="l" fontAlgn="b"/>
                      <a:r>
                        <a:rPr lang="en-GB" sz="1200" u="none" strike="noStrike" dirty="0" err="1" smtClean="0">
                          <a:effectLst/>
                        </a:rPr>
                        <a:t>Agricultura</a:t>
                      </a:r>
                      <a:r>
                        <a:rPr lang="en-GB" sz="1200" u="none" strike="noStrike" dirty="0" smtClean="0">
                          <a:effectLst/>
                        </a:rPr>
                        <a:t>, </a:t>
                      </a:r>
                      <a:r>
                        <a:rPr lang="en-GB" sz="1200" u="none" strike="noStrike" dirty="0" err="1" smtClean="0">
                          <a:effectLst/>
                        </a:rPr>
                        <a:t>caza</a:t>
                      </a:r>
                      <a:r>
                        <a:rPr lang="en-GB" sz="1200" u="none" strike="noStrike" dirty="0" smtClean="0">
                          <a:effectLst/>
                        </a:rPr>
                        <a:t> y </a:t>
                      </a:r>
                      <a:r>
                        <a:rPr lang="en-GB" sz="1200" u="none" strike="noStrike" dirty="0" err="1" smtClean="0">
                          <a:effectLst/>
                        </a:rPr>
                        <a:t>trabajos</a:t>
                      </a:r>
                      <a:r>
                        <a:rPr lang="en-GB" sz="1200" u="none" strike="noStrike" baseline="0" dirty="0" smtClean="0">
                          <a:effectLst/>
                        </a:rPr>
                        <a:t> </a:t>
                      </a:r>
                      <a:r>
                        <a:rPr lang="en-GB" sz="1200" u="none" strike="noStrike" baseline="0" dirty="0" err="1" smtClean="0">
                          <a:effectLst/>
                        </a:rPr>
                        <a:t>forestales</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65.6</a:t>
                      </a:r>
                      <a:endParaRPr lang="en-GB" sz="1200" b="1" i="0" u="none" strike="noStrike" dirty="0">
                        <a:solidFill>
                          <a:srgbClr val="FF0000"/>
                        </a:solidFill>
                        <a:effectLst/>
                        <a:latin typeface="Calibri"/>
                      </a:endParaRPr>
                    </a:p>
                  </a:txBody>
                  <a:tcPr marL="9525" marR="9525" marT="9525" marB="0" anchor="b"/>
                </a:tc>
                <a:tc>
                  <a:txBody>
                    <a:bodyPr/>
                    <a:lstStyle/>
                    <a:p>
                      <a:pPr algn="ctr" fontAlgn="b"/>
                      <a:r>
                        <a:rPr lang="en-GB" sz="1200" u="none" strike="noStrike" dirty="0">
                          <a:effectLst/>
                        </a:rPr>
                        <a:t>34.4</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B</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Pesca</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100</a:t>
                      </a:r>
                      <a:endParaRPr lang="en-GB" sz="1200" b="1" i="0" u="none" strike="noStrike" dirty="0">
                        <a:solidFill>
                          <a:srgbClr val="FF0000"/>
                        </a:solidFill>
                        <a:effectLst/>
                        <a:latin typeface="Calibri"/>
                      </a:endParaRPr>
                    </a:p>
                  </a:txBody>
                  <a:tcPr marL="9525" marR="9525" marT="9525" marB="0" anchor="b"/>
                </a:tc>
                <a:tc>
                  <a:txBody>
                    <a:bodyPr/>
                    <a:lstStyle/>
                    <a:p>
                      <a:pPr algn="ctr" fontAlgn="b"/>
                      <a:r>
                        <a:rPr lang="en-GB" sz="1200" u="none" strike="noStrike" dirty="0">
                          <a:effectLst/>
                        </a:rPr>
                        <a:t>0</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C</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Minería</a:t>
                      </a:r>
                      <a:r>
                        <a:rPr lang="en-GB" sz="1200" u="none" strike="noStrike" dirty="0" smtClean="0">
                          <a:effectLst/>
                        </a:rPr>
                        <a:t>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88.3</a:t>
                      </a:r>
                      <a:endParaRPr lang="en-GB" sz="1200" b="1" i="0" u="none" strike="noStrike" dirty="0">
                        <a:solidFill>
                          <a:srgbClr val="FF0000"/>
                        </a:solidFill>
                        <a:effectLst/>
                        <a:latin typeface="Calibri"/>
                      </a:endParaRPr>
                    </a:p>
                  </a:txBody>
                  <a:tcPr marL="9525" marR="9525" marT="9525" marB="0" anchor="b"/>
                </a:tc>
                <a:tc>
                  <a:txBody>
                    <a:bodyPr/>
                    <a:lstStyle/>
                    <a:p>
                      <a:pPr algn="ctr" fontAlgn="b"/>
                      <a:r>
                        <a:rPr lang="en-GB" sz="1200" u="none" strike="noStrike" dirty="0">
                          <a:effectLst/>
                        </a:rPr>
                        <a:t>11.7</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D</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Manufacturas</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67.9</a:t>
                      </a:r>
                      <a:endParaRPr lang="en-GB" sz="1200" b="1" i="0" u="none" strike="noStrike" dirty="0">
                        <a:solidFill>
                          <a:srgbClr val="FF0000"/>
                        </a:solidFill>
                        <a:effectLst/>
                        <a:latin typeface="Calibri"/>
                      </a:endParaRPr>
                    </a:p>
                  </a:txBody>
                  <a:tcPr marL="9525" marR="9525" marT="9525" marB="0" anchor="b"/>
                </a:tc>
                <a:tc>
                  <a:txBody>
                    <a:bodyPr/>
                    <a:lstStyle/>
                    <a:p>
                      <a:pPr algn="ctr" fontAlgn="b"/>
                      <a:r>
                        <a:rPr lang="en-GB" sz="1200" u="none" strike="noStrike" dirty="0">
                          <a:effectLst/>
                        </a:rPr>
                        <a:t>32.1</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E</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Electricidad</a:t>
                      </a:r>
                      <a:r>
                        <a:rPr lang="en-GB" sz="1200" u="none" strike="noStrike" dirty="0" smtClean="0">
                          <a:effectLst/>
                        </a:rPr>
                        <a:t>,</a:t>
                      </a:r>
                      <a:r>
                        <a:rPr lang="en-GB" sz="1200" u="none" strike="noStrike" baseline="0" dirty="0" smtClean="0">
                          <a:effectLst/>
                        </a:rPr>
                        <a:t> gas y </a:t>
                      </a:r>
                      <a:r>
                        <a:rPr lang="en-GB" sz="1200" u="none" strike="noStrike" baseline="0" dirty="0" err="1" smtClean="0">
                          <a:effectLst/>
                        </a:rPr>
                        <a:t>suministro</a:t>
                      </a:r>
                      <a:r>
                        <a:rPr lang="en-GB" sz="1200" u="none" strike="noStrike" baseline="0" dirty="0" smtClean="0">
                          <a:effectLst/>
                        </a:rPr>
                        <a:t> de </a:t>
                      </a:r>
                      <a:r>
                        <a:rPr lang="en-GB" sz="1200" u="none" strike="noStrike" baseline="0" dirty="0" err="1" smtClean="0">
                          <a:effectLst/>
                        </a:rPr>
                        <a:t>agua</a:t>
                      </a:r>
                      <a:r>
                        <a:rPr lang="en-GB" sz="1200" u="none" strike="noStrike" baseline="0" dirty="0" smtClean="0">
                          <a:effectLst/>
                        </a:rPr>
                        <a:t>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78.9</a:t>
                      </a:r>
                      <a:endParaRPr lang="en-GB" sz="1200" b="1" i="0" u="none" strike="noStrike" dirty="0">
                        <a:solidFill>
                          <a:srgbClr val="FF0000"/>
                        </a:solidFill>
                        <a:effectLst/>
                        <a:latin typeface="Calibri"/>
                      </a:endParaRPr>
                    </a:p>
                  </a:txBody>
                  <a:tcPr marL="9525" marR="9525" marT="9525" marB="0" anchor="b"/>
                </a:tc>
                <a:tc>
                  <a:txBody>
                    <a:bodyPr/>
                    <a:lstStyle/>
                    <a:p>
                      <a:pPr algn="ctr" fontAlgn="b"/>
                      <a:r>
                        <a:rPr lang="en-GB" sz="1200" u="none" strike="noStrike" dirty="0">
                          <a:effectLst/>
                        </a:rPr>
                        <a:t>21.1</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F</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Construccion</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90.1</a:t>
                      </a:r>
                      <a:endParaRPr lang="en-GB" sz="1200" b="1" i="0" u="none" strike="noStrike" dirty="0">
                        <a:solidFill>
                          <a:srgbClr val="FF0000"/>
                        </a:solidFill>
                        <a:effectLst/>
                        <a:latin typeface="Calibri"/>
                      </a:endParaRPr>
                    </a:p>
                  </a:txBody>
                  <a:tcPr marL="9525" marR="9525" marT="9525" marB="0" anchor="b"/>
                </a:tc>
                <a:tc>
                  <a:txBody>
                    <a:bodyPr/>
                    <a:lstStyle/>
                    <a:p>
                      <a:pPr algn="ctr" fontAlgn="b"/>
                      <a:r>
                        <a:rPr lang="en-GB" sz="1200" u="none" strike="noStrike" dirty="0">
                          <a:effectLst/>
                        </a:rPr>
                        <a:t>9.9</a:t>
                      </a:r>
                      <a:endParaRPr lang="en-GB" sz="1200" b="0" i="0" u="none" strike="noStrike" dirty="0">
                        <a:solidFill>
                          <a:srgbClr val="000000"/>
                        </a:solidFill>
                        <a:effectLst/>
                        <a:latin typeface="Calibri"/>
                      </a:endParaRPr>
                    </a:p>
                  </a:txBody>
                  <a:tcPr marL="9525" marR="9525" marT="9525" marB="0" anchor="b"/>
                </a:tc>
              </a:tr>
              <a:tr h="283176">
                <a:tc>
                  <a:txBody>
                    <a:bodyPr/>
                    <a:lstStyle/>
                    <a:p>
                      <a:pPr algn="ctr" fontAlgn="b"/>
                      <a:r>
                        <a:rPr lang="en-GB" sz="1200" b="0" i="0" u="none" strike="noStrike" dirty="0" smtClean="0">
                          <a:solidFill>
                            <a:srgbClr val="000000"/>
                          </a:solidFill>
                          <a:effectLst/>
                          <a:latin typeface="Calibri"/>
                        </a:rPr>
                        <a:t>G</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baseline="0" dirty="0" err="1" smtClean="0">
                          <a:effectLst/>
                        </a:rPr>
                        <a:t>Comercio</a:t>
                      </a:r>
                      <a:r>
                        <a:rPr lang="en-GB" sz="1200" u="none" strike="noStrike" baseline="0" dirty="0" smtClean="0">
                          <a:effectLst/>
                        </a:rPr>
                        <a:t> al </a:t>
                      </a:r>
                      <a:r>
                        <a:rPr lang="en-GB" sz="1200" u="none" strike="noStrike" baseline="0" dirty="0" err="1" smtClean="0">
                          <a:effectLst/>
                        </a:rPr>
                        <a:t>detalle</a:t>
                      </a:r>
                      <a:r>
                        <a:rPr lang="en-GB" sz="1200" u="none" strike="noStrike" baseline="0" dirty="0" smtClean="0">
                          <a:effectLst/>
                        </a:rPr>
                        <a:t>, </a:t>
                      </a:r>
                      <a:r>
                        <a:rPr lang="en-GB" sz="1200" u="none" strike="noStrike" baseline="0" dirty="0" err="1" smtClean="0">
                          <a:effectLst/>
                        </a:rPr>
                        <a:t>reparación</a:t>
                      </a:r>
                      <a:r>
                        <a:rPr lang="en-GB" sz="1200" u="none" strike="noStrike" baseline="0" dirty="0" smtClean="0">
                          <a:effectLst/>
                        </a:rPr>
                        <a:t> de </a:t>
                      </a:r>
                      <a:r>
                        <a:rPr lang="en-GB" sz="1200" u="none" strike="noStrike" baseline="0" dirty="0" err="1" smtClean="0">
                          <a:effectLst/>
                        </a:rPr>
                        <a:t>vehículos</a:t>
                      </a:r>
                      <a:r>
                        <a:rPr lang="en-GB" sz="1200" u="none" strike="noStrike" baseline="0" dirty="0" smtClean="0">
                          <a:effectLst/>
                        </a:rPr>
                        <a:t> a motor</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50.4</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49.6</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H</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Hoteles</a:t>
                      </a:r>
                      <a:r>
                        <a:rPr lang="en-GB" sz="1200" u="none" strike="noStrike" dirty="0" smtClean="0">
                          <a:effectLst/>
                        </a:rPr>
                        <a:t> y </a:t>
                      </a:r>
                      <a:r>
                        <a:rPr lang="en-GB" sz="1200" u="none" strike="noStrike" dirty="0" err="1" smtClean="0">
                          <a:effectLst/>
                        </a:rPr>
                        <a:t>restaurantes</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45.4</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54.6</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I</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Transporte</a:t>
                      </a:r>
                      <a:r>
                        <a:rPr lang="en-GB" sz="1200" u="none" strike="noStrike" baseline="0" dirty="0" smtClean="0">
                          <a:effectLst/>
                        </a:rPr>
                        <a:t> y </a:t>
                      </a:r>
                      <a:r>
                        <a:rPr lang="en-GB" sz="1200" u="none" strike="noStrike" baseline="0" dirty="0" err="1" smtClean="0">
                          <a:effectLst/>
                        </a:rPr>
                        <a:t>almacenamiento</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77.1</a:t>
                      </a:r>
                      <a:endParaRPr lang="en-GB" sz="1200" b="1" i="0" u="none" strike="noStrike" dirty="0">
                        <a:solidFill>
                          <a:srgbClr val="FF0000"/>
                        </a:solidFill>
                        <a:effectLst/>
                        <a:latin typeface="Calibri"/>
                      </a:endParaRPr>
                    </a:p>
                  </a:txBody>
                  <a:tcPr marL="9525" marR="9525" marT="9525" marB="0" anchor="b"/>
                </a:tc>
                <a:tc>
                  <a:txBody>
                    <a:bodyPr/>
                    <a:lstStyle/>
                    <a:p>
                      <a:pPr algn="ctr" fontAlgn="b"/>
                      <a:r>
                        <a:rPr lang="en-GB" sz="1200" u="none" strike="noStrike" dirty="0">
                          <a:effectLst/>
                        </a:rPr>
                        <a:t>22.9</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J</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Intermediación</a:t>
                      </a:r>
                      <a:r>
                        <a:rPr lang="en-GB" sz="1200" u="none" strike="noStrike" baseline="0" dirty="0" smtClean="0">
                          <a:effectLst/>
                        </a:rPr>
                        <a:t> </a:t>
                      </a:r>
                      <a:r>
                        <a:rPr lang="en-GB" sz="1200" u="none" strike="noStrike" baseline="0" dirty="0" err="1" smtClean="0">
                          <a:effectLst/>
                        </a:rPr>
                        <a:t>financiera</a:t>
                      </a:r>
                      <a:r>
                        <a:rPr lang="en-GB" sz="1200" u="none" strike="noStrike" baseline="0" dirty="0" smtClean="0">
                          <a:effectLst/>
                        </a:rPr>
                        <a:t>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53.6</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46.4</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K</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Venta</a:t>
                      </a:r>
                      <a:r>
                        <a:rPr lang="en-GB" sz="1200" u="none" strike="noStrike" dirty="0" smtClean="0">
                          <a:effectLst/>
                        </a:rPr>
                        <a:t> de </a:t>
                      </a:r>
                      <a:r>
                        <a:rPr lang="en-GB" sz="1200" u="none" strike="noStrike" dirty="0" err="1" smtClean="0">
                          <a:effectLst/>
                        </a:rPr>
                        <a:t>inmuebles</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57.1</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42.9</a:t>
                      </a:r>
                      <a:endParaRPr lang="en-GB" sz="1200" b="0" i="0" u="none" strike="noStrike" dirty="0">
                        <a:solidFill>
                          <a:srgbClr val="000000"/>
                        </a:solidFill>
                        <a:effectLst/>
                        <a:latin typeface="Calibri"/>
                      </a:endParaRPr>
                    </a:p>
                  </a:txBody>
                  <a:tcPr marL="9525" marR="9525" marT="9525" marB="0" anchor="b"/>
                </a:tc>
              </a:tr>
              <a:tr h="283176">
                <a:tc>
                  <a:txBody>
                    <a:bodyPr/>
                    <a:lstStyle/>
                    <a:p>
                      <a:pPr algn="ctr" fontAlgn="b"/>
                      <a:r>
                        <a:rPr lang="en-GB" sz="1200" b="0" i="0" u="none" strike="noStrike" dirty="0" smtClean="0">
                          <a:solidFill>
                            <a:srgbClr val="000000"/>
                          </a:solidFill>
                          <a:effectLst/>
                          <a:latin typeface="Calibri"/>
                        </a:rPr>
                        <a:t>L</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Administración</a:t>
                      </a:r>
                      <a:r>
                        <a:rPr lang="en-GB" sz="1200" u="none" strike="noStrike" dirty="0" smtClean="0">
                          <a:effectLst/>
                        </a:rPr>
                        <a:t> </a:t>
                      </a:r>
                      <a:r>
                        <a:rPr lang="en-GB" sz="1200" u="none" strike="noStrike" dirty="0" err="1" smtClean="0">
                          <a:effectLst/>
                        </a:rPr>
                        <a:t>publica</a:t>
                      </a:r>
                      <a:r>
                        <a:rPr lang="en-GB" sz="1200" u="none" strike="noStrike" dirty="0" smtClean="0">
                          <a:effectLst/>
                        </a:rPr>
                        <a:t> y </a:t>
                      </a:r>
                      <a:r>
                        <a:rPr lang="en-GB" sz="1200" u="none" strike="noStrike" dirty="0" err="1" smtClean="0">
                          <a:effectLst/>
                        </a:rPr>
                        <a:t>defensa</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54.9</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45.1</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M</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b="0" i="0" u="none" strike="noStrike" dirty="0" err="1" smtClean="0">
                          <a:solidFill>
                            <a:schemeClr val="dk1"/>
                          </a:solidFill>
                          <a:effectLst/>
                          <a:latin typeface="+mn-lt"/>
                        </a:rPr>
                        <a:t>Educación</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33.3</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66.7</a:t>
                      </a:r>
                      <a:endParaRPr lang="en-GB" sz="1200" b="1" i="0" u="none" strike="noStrike" dirty="0">
                        <a:solidFill>
                          <a:srgbClr val="FF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N</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Salud</a:t>
                      </a:r>
                      <a:r>
                        <a:rPr lang="en-GB" sz="1200" u="none" strike="noStrike" dirty="0" smtClean="0">
                          <a:effectLst/>
                        </a:rPr>
                        <a:t> y </a:t>
                      </a:r>
                      <a:r>
                        <a:rPr lang="en-GB" sz="1200" u="none" strike="noStrike" dirty="0" err="1" smtClean="0">
                          <a:effectLst/>
                        </a:rPr>
                        <a:t>trabajo</a:t>
                      </a:r>
                      <a:r>
                        <a:rPr lang="en-GB" sz="1200" u="none" strike="noStrike" dirty="0" smtClean="0">
                          <a:effectLst/>
                        </a:rPr>
                        <a:t> social</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22.9</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77.1</a:t>
                      </a:r>
                      <a:endParaRPr lang="en-GB" sz="1200" b="1" i="0" u="none" strike="noStrike" dirty="0">
                        <a:solidFill>
                          <a:srgbClr val="FF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O</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b="0" i="0" u="none" strike="noStrike" dirty="0" err="1" smtClean="0">
                          <a:solidFill>
                            <a:schemeClr val="dk1"/>
                          </a:solidFill>
                          <a:effectLst/>
                          <a:latin typeface="+mn-lt"/>
                        </a:rPr>
                        <a:t>Otras</a:t>
                      </a:r>
                      <a:r>
                        <a:rPr lang="en-GB" sz="1200" b="0" i="0" u="none" strike="noStrike" baseline="0" dirty="0" smtClean="0">
                          <a:solidFill>
                            <a:schemeClr val="dk1"/>
                          </a:solidFill>
                          <a:effectLst/>
                          <a:latin typeface="+mn-lt"/>
                        </a:rPr>
                        <a:t> </a:t>
                      </a:r>
                      <a:r>
                        <a:rPr lang="en-GB" sz="1200" b="0" i="0" u="none" strike="noStrike" baseline="0" dirty="0" err="1" smtClean="0">
                          <a:solidFill>
                            <a:schemeClr val="dk1"/>
                          </a:solidFill>
                          <a:effectLst/>
                          <a:latin typeface="+mn-lt"/>
                        </a:rPr>
                        <a:t>actividades</a:t>
                      </a:r>
                      <a:r>
                        <a:rPr lang="en-GB" sz="1200" b="0" i="0" u="none" strike="noStrike" baseline="0" dirty="0" smtClean="0">
                          <a:solidFill>
                            <a:schemeClr val="dk1"/>
                          </a:solidFill>
                          <a:effectLst/>
                          <a:latin typeface="+mn-lt"/>
                        </a:rPr>
                        <a:t> de </a:t>
                      </a:r>
                      <a:r>
                        <a:rPr lang="en-GB" sz="1200" b="0" i="0" u="none" strike="noStrike" baseline="0" dirty="0" err="1" smtClean="0">
                          <a:solidFill>
                            <a:schemeClr val="dk1"/>
                          </a:solidFill>
                          <a:effectLst/>
                          <a:latin typeface="+mn-lt"/>
                        </a:rPr>
                        <a:t>servicios</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41.5</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a:effectLst/>
                        </a:rPr>
                        <a:t>58.5</a:t>
                      </a:r>
                      <a:endParaRPr lang="en-GB" sz="1200" b="0" i="0" u="none" strike="noStrike" dirty="0">
                        <a:solidFill>
                          <a:srgbClr val="00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P</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Actividades</a:t>
                      </a:r>
                      <a:r>
                        <a:rPr lang="en-GB" sz="1200" u="none" strike="noStrike" dirty="0" smtClean="0">
                          <a:effectLst/>
                        </a:rPr>
                        <a:t> del </a:t>
                      </a:r>
                      <a:r>
                        <a:rPr lang="en-GB" sz="1200" u="none" strike="noStrike" dirty="0" err="1" smtClean="0">
                          <a:effectLst/>
                        </a:rPr>
                        <a:t>hogar</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a:effectLst/>
                        </a:rPr>
                        <a:t>9.6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b="1" u="none" strike="noStrike" dirty="0">
                          <a:solidFill>
                            <a:srgbClr val="FF0000"/>
                          </a:solidFill>
                          <a:effectLst/>
                        </a:rPr>
                        <a:t>90.4</a:t>
                      </a:r>
                      <a:endParaRPr lang="en-GB" sz="1200" b="1" i="0" u="none" strike="noStrike" dirty="0">
                        <a:solidFill>
                          <a:srgbClr val="FF0000"/>
                        </a:solidFill>
                        <a:effectLst/>
                        <a:latin typeface="Calibri"/>
                      </a:endParaRPr>
                    </a:p>
                  </a:txBody>
                  <a:tcPr marL="9525" marR="9525" marT="9525" marB="0" anchor="b"/>
                </a:tc>
              </a:tr>
              <a:tr h="216259">
                <a:tc>
                  <a:txBody>
                    <a:bodyPr/>
                    <a:lstStyle/>
                    <a:p>
                      <a:pPr algn="ctr" fontAlgn="b"/>
                      <a:r>
                        <a:rPr lang="en-GB" sz="1200" b="0" i="0" u="none" strike="noStrike" dirty="0" smtClean="0">
                          <a:solidFill>
                            <a:srgbClr val="000000"/>
                          </a:solidFill>
                          <a:effectLst/>
                          <a:latin typeface="Calibri"/>
                        </a:rPr>
                        <a:t>Q</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err="1" smtClean="0">
                          <a:effectLst/>
                        </a:rPr>
                        <a:t>Actividades</a:t>
                      </a:r>
                      <a:r>
                        <a:rPr lang="en-GB" sz="1200" u="none" strike="noStrike" dirty="0" smtClean="0">
                          <a:effectLst/>
                        </a:rPr>
                        <a:t> de </a:t>
                      </a:r>
                      <a:r>
                        <a:rPr lang="en-GB" sz="1200" u="none" strike="noStrike" dirty="0" err="1" smtClean="0">
                          <a:effectLst/>
                        </a:rPr>
                        <a:t>organismos</a:t>
                      </a:r>
                      <a:r>
                        <a:rPr lang="en-GB" sz="1200" u="none" strike="noStrike" dirty="0" smtClean="0">
                          <a:effectLst/>
                        </a:rPr>
                        <a:t> </a:t>
                      </a:r>
                      <a:r>
                        <a:rPr lang="en-GB" sz="1200" u="none" strike="noStrike" dirty="0" err="1" smtClean="0">
                          <a:effectLst/>
                        </a:rPr>
                        <a:t>extraterritoriales</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a:effectLst/>
                        </a:rPr>
                        <a:t>65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a:effectLst/>
                        </a:rPr>
                        <a:t>35</a:t>
                      </a:r>
                      <a:endParaRPr lang="en-GB" sz="1200" b="0" i="0" u="none" strike="noStrike" dirty="0">
                        <a:solidFill>
                          <a:srgbClr val="000000"/>
                        </a:solidFill>
                        <a:effectLst/>
                        <a:latin typeface="Calibri"/>
                      </a:endParaRPr>
                    </a:p>
                  </a:txBody>
                  <a:tcPr marL="9525" marR="9525" marT="9525" marB="0" anchor="b"/>
                </a:tc>
              </a:tr>
            </a:tbl>
          </a:graphicData>
        </a:graphic>
      </p:graphicFrame>
      <p:sp>
        <p:nvSpPr>
          <p:cNvPr id="139364" name="TextBox 5"/>
          <p:cNvSpPr txBox="1">
            <a:spLocks noChangeArrowheads="1"/>
          </p:cNvSpPr>
          <p:nvPr/>
        </p:nvSpPr>
        <p:spPr bwMode="auto">
          <a:xfrm>
            <a:off x="1285852" y="6152397"/>
            <a:ext cx="6286544" cy="276999"/>
          </a:xfrm>
          <a:prstGeom prst="rect">
            <a:avLst/>
          </a:prstGeom>
          <a:noFill/>
          <a:ln w="9525">
            <a:noFill/>
            <a:miter lim="800000"/>
            <a:headEnd/>
            <a:tailEnd/>
          </a:ln>
        </p:spPr>
        <p:txBody>
          <a:bodyPr wrap="square">
            <a:spAutoFit/>
          </a:bodyPr>
          <a:lstStyle/>
          <a:p>
            <a:pPr algn="r"/>
            <a:r>
              <a:rPr lang="en-GB" sz="1200" dirty="0" err="1" smtClean="0">
                <a:solidFill>
                  <a:srgbClr val="000000"/>
                </a:solidFill>
              </a:rPr>
              <a:t>Fuente</a:t>
            </a:r>
            <a:r>
              <a:rPr lang="en-GB" sz="1200" dirty="0">
                <a:solidFill>
                  <a:srgbClr val="000000"/>
                </a:solidFill>
              </a:rPr>
              <a:t>: 2010 European Working Conditions Survey, n=33,218</a:t>
            </a:r>
          </a:p>
        </p:txBody>
      </p:sp>
      <p:pic>
        <p:nvPicPr>
          <p:cNvPr id="5"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19</a:t>
            </a:fld>
            <a:endParaRPr lang="es-E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7239000" cy="1143000"/>
          </a:xfrm>
        </p:spPr>
        <p:txBody>
          <a:bodyPr>
            <a:normAutofit/>
          </a:bodyPr>
          <a:lstStyle/>
          <a:p>
            <a:pPr>
              <a:defRPr/>
            </a:pPr>
            <a:r>
              <a:rPr lang="es-ES" altLang="en-US" sz="3600" dirty="0" smtClean="0">
                <a:solidFill>
                  <a:schemeClr val="accent1"/>
                </a:solidFill>
              </a:rPr>
              <a:t>Las desigualdades de género en el mercado de trabajo</a:t>
            </a:r>
            <a:endParaRPr lang="es-ES" altLang="en-US" sz="3600" dirty="0">
              <a:solidFill>
                <a:schemeClr val="accent1"/>
              </a:solidFill>
            </a:endParaRPr>
          </a:p>
        </p:txBody>
      </p:sp>
      <p:sp>
        <p:nvSpPr>
          <p:cNvPr id="34819" name="2 Marcador de contenido"/>
          <p:cNvSpPr>
            <a:spLocks noGrp="1"/>
          </p:cNvSpPr>
          <p:nvPr>
            <p:ph idx="1"/>
          </p:nvPr>
        </p:nvSpPr>
        <p:spPr>
          <a:xfrm>
            <a:off x="611560" y="2011680"/>
            <a:ext cx="7239000" cy="4846320"/>
          </a:xfrm>
        </p:spPr>
        <p:txBody>
          <a:bodyPr>
            <a:normAutofit/>
          </a:bodyPr>
          <a:lstStyle/>
          <a:p>
            <a:pPr algn="just">
              <a:defRPr/>
            </a:pPr>
            <a:r>
              <a:rPr lang="es-ES" smtClean="0"/>
              <a:t>Sistema </a:t>
            </a:r>
            <a:r>
              <a:rPr lang="es-ES" smtClean="0"/>
              <a:t>(</a:t>
            </a:r>
            <a:r>
              <a:rPr lang="es-ES" smtClean="0"/>
              <a:t>roles</a:t>
            </a:r>
            <a:r>
              <a:rPr lang="es-ES" smtClean="0"/>
              <a:t> </a:t>
            </a:r>
            <a:r>
              <a:rPr lang="es-ES" dirty="0" smtClean="0"/>
              <a:t>de género): Atribuye a las personas unas cualidades diferentes según el sexo de la persona.</a:t>
            </a:r>
          </a:p>
          <a:p>
            <a:pPr marL="274320" indent="-274320" algn="just" eaLnBrk="1" fontAlgn="auto" hangingPunct="1">
              <a:spcAft>
                <a:spcPts val="0"/>
              </a:spcAft>
              <a:buFont typeface="Wingdings 2"/>
              <a:buChar char=""/>
              <a:defRPr/>
            </a:pPr>
            <a:r>
              <a:rPr lang="es-ES" dirty="0" smtClean="0"/>
              <a:t>División sexual del trabajo: </a:t>
            </a:r>
          </a:p>
          <a:p>
            <a:pPr lvl="1" indent="-274320" algn="just">
              <a:buFont typeface="Wingdings 2"/>
              <a:buChar char=""/>
              <a:defRPr/>
            </a:pPr>
            <a:r>
              <a:rPr lang="es-ES" dirty="0" smtClean="0"/>
              <a:t>Mujeres: responsabilidad del trabajo doméstico y de cuidados.</a:t>
            </a:r>
          </a:p>
          <a:p>
            <a:pPr lvl="1" indent="-274320" algn="just">
              <a:buFont typeface="Wingdings 2"/>
              <a:buChar char=""/>
              <a:defRPr/>
            </a:pPr>
            <a:r>
              <a:rPr lang="es-ES" dirty="0" smtClean="0"/>
              <a:t>Hombres: trabajo productivo y remunerado, haciéndoles responsables del sostén económico familiar. </a:t>
            </a:r>
          </a:p>
        </p:txBody>
      </p:sp>
      <p:pic>
        <p:nvPicPr>
          <p:cNvPr id="5"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15196" cy="706437"/>
          </a:xfrm>
        </p:spPr>
        <p:txBody>
          <a:bodyPr>
            <a:noAutofit/>
          </a:bodyPr>
          <a:lstStyle/>
          <a:p>
            <a:pPr eaLnBrk="1" fontAlgn="auto" hangingPunct="1">
              <a:spcAft>
                <a:spcPts val="0"/>
              </a:spcAft>
              <a:defRPr/>
            </a:pPr>
            <a:r>
              <a:rPr lang="en-GB" altLang="en-US" sz="2400" dirty="0" smtClean="0">
                <a:solidFill>
                  <a:schemeClr val="accent1"/>
                </a:solidFill>
              </a:rPr>
              <a:t>SEGREGACIÓN POR GÉNERO EN SECTORES INDUSTRIALES, EU-27 </a:t>
            </a:r>
            <a:r>
              <a:rPr lang="en-GB" altLang="en-US" sz="2400" dirty="0">
                <a:solidFill>
                  <a:schemeClr val="accent1"/>
                </a:solidFill>
              </a:rPr>
              <a:t>(%)</a:t>
            </a:r>
          </a:p>
        </p:txBody>
      </p:sp>
      <p:graphicFrame>
        <p:nvGraphicFramePr>
          <p:cNvPr id="4" name="Content Placeholder 3"/>
          <p:cNvGraphicFramePr>
            <a:graphicFrameLocks noGrp="1"/>
          </p:cNvGraphicFramePr>
          <p:nvPr>
            <p:ph idx="1"/>
          </p:nvPr>
        </p:nvGraphicFramePr>
        <p:xfrm>
          <a:off x="428596" y="1357298"/>
          <a:ext cx="8229600" cy="5073427"/>
        </p:xfrm>
        <a:graphic>
          <a:graphicData uri="http://schemas.openxmlformats.org/drawingml/2006/chart">
            <c:chart xmlns:c="http://schemas.openxmlformats.org/drawingml/2006/chart" xmlns:r="http://schemas.openxmlformats.org/officeDocument/2006/relationships" r:id="rId3"/>
          </a:graphicData>
        </a:graphic>
      </p:graphicFrame>
      <p:sp>
        <p:nvSpPr>
          <p:cNvPr id="108548" name="TextBox 4"/>
          <p:cNvSpPr txBox="1">
            <a:spLocks noChangeArrowheads="1"/>
          </p:cNvSpPr>
          <p:nvPr/>
        </p:nvSpPr>
        <p:spPr bwMode="auto">
          <a:xfrm>
            <a:off x="2000232" y="6286520"/>
            <a:ext cx="5961076" cy="276999"/>
          </a:xfrm>
          <a:prstGeom prst="rect">
            <a:avLst/>
          </a:prstGeom>
          <a:noFill/>
          <a:ln w="9525">
            <a:noFill/>
            <a:miter lim="800000"/>
            <a:headEnd/>
            <a:tailEnd/>
          </a:ln>
        </p:spPr>
        <p:txBody>
          <a:bodyPr wrap="square">
            <a:spAutoFit/>
          </a:bodyPr>
          <a:lstStyle/>
          <a:p>
            <a:pPr algn="r"/>
            <a:r>
              <a:rPr lang="en-GB" sz="1200" dirty="0" err="1" smtClean="0">
                <a:solidFill>
                  <a:srgbClr val="000000"/>
                </a:solidFill>
              </a:rPr>
              <a:t>Fuente</a:t>
            </a:r>
            <a:r>
              <a:rPr lang="en-GB" sz="1200" dirty="0" smtClean="0">
                <a:solidFill>
                  <a:srgbClr val="000000"/>
                </a:solidFill>
              </a:rPr>
              <a:t>: </a:t>
            </a:r>
            <a:r>
              <a:rPr lang="en-GB" sz="1200" dirty="0">
                <a:solidFill>
                  <a:srgbClr val="000000"/>
                </a:solidFill>
              </a:rPr>
              <a:t>2010 European Working Conditions Survey, n=33,218</a:t>
            </a:r>
          </a:p>
        </p:txBody>
      </p:sp>
      <p:pic>
        <p:nvPicPr>
          <p:cNvPr id="5"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fontAlgn="auto" hangingPunct="1">
              <a:spcAft>
                <a:spcPts val="0"/>
              </a:spcAft>
              <a:defRPr/>
            </a:pPr>
            <a:r>
              <a:rPr lang="es-ES" altLang="en-US" sz="2700" dirty="0" smtClean="0">
                <a:solidFill>
                  <a:schemeClr val="accent1"/>
                </a:solidFill>
              </a:rPr>
              <a:t>TRABAJOS FEMINIZADOS VS INFORMACIÓN SOBRE PRL</a:t>
            </a:r>
            <a:endParaRPr lang="es-ES" altLang="en-US" sz="2700" dirty="0">
              <a:solidFill>
                <a:schemeClr val="accent1"/>
              </a:solidFill>
            </a:endParaRPr>
          </a:p>
        </p:txBody>
      </p:sp>
      <p:sp>
        <p:nvSpPr>
          <p:cNvPr id="73731" name="2 Marcador de contenido"/>
          <p:cNvSpPr>
            <a:spLocks noGrp="1"/>
          </p:cNvSpPr>
          <p:nvPr>
            <p:ph idx="1"/>
          </p:nvPr>
        </p:nvSpPr>
        <p:spPr/>
        <p:txBody>
          <a:bodyPr>
            <a:normAutofit/>
          </a:bodyPr>
          <a:lstStyle/>
          <a:p>
            <a:pPr marL="274320" indent="-274320" algn="just" eaLnBrk="1" fontAlgn="auto" hangingPunct="1">
              <a:spcAft>
                <a:spcPts val="0"/>
              </a:spcAft>
              <a:buNone/>
              <a:defRPr/>
            </a:pPr>
            <a:r>
              <a:rPr lang="es-ES" dirty="0" smtClean="0"/>
              <a:t>Colectivos con más porcentaje de personas no informadas: </a:t>
            </a:r>
          </a:p>
          <a:p>
            <a:pPr marL="521970" lvl="1" indent="-274320" algn="just" eaLnBrk="1" fontAlgn="auto" hangingPunct="1">
              <a:spcAft>
                <a:spcPts val="0"/>
              </a:spcAft>
              <a:buFont typeface="Wingdings 2"/>
              <a:buChar char=""/>
              <a:defRPr/>
            </a:pPr>
            <a:r>
              <a:rPr lang="es-ES" dirty="0" smtClean="0"/>
              <a:t>Personal docente (27,3%).</a:t>
            </a:r>
          </a:p>
          <a:p>
            <a:pPr marL="521970" lvl="1" indent="-274320" algn="just" eaLnBrk="1" fontAlgn="auto" hangingPunct="1">
              <a:spcAft>
                <a:spcPts val="0"/>
              </a:spcAft>
              <a:buFont typeface="Wingdings 2"/>
              <a:buChar char=""/>
              <a:defRPr/>
            </a:pPr>
            <a:r>
              <a:rPr lang="es-ES" dirty="0" smtClean="0"/>
              <a:t>Hostelería y limpieza (20,6%).</a:t>
            </a:r>
          </a:p>
          <a:p>
            <a:pPr marL="521970" lvl="1" indent="-274320" algn="just" eaLnBrk="1" fontAlgn="auto" hangingPunct="1">
              <a:spcAft>
                <a:spcPts val="0"/>
              </a:spcAft>
              <a:buFont typeface="Wingdings 2"/>
              <a:buChar char=""/>
              <a:defRPr/>
            </a:pPr>
            <a:r>
              <a:rPr lang="es-ES" dirty="0" smtClean="0"/>
              <a:t>los ocupados en las </a:t>
            </a:r>
            <a:r>
              <a:rPr lang="es-ES" dirty="0" err="1" smtClean="0"/>
              <a:t>Act</a:t>
            </a:r>
            <a:r>
              <a:rPr lang="es-ES" dirty="0" smtClean="0"/>
              <a:t>. culturales y servicios personales (30,4%).</a:t>
            </a:r>
          </a:p>
          <a:p>
            <a:pPr marL="275082" algn="just">
              <a:defRPr/>
            </a:pPr>
            <a:r>
              <a:rPr lang="es-ES" dirty="0" smtClean="0"/>
              <a:t>Desinformación más frecuente en mujeres (19,4%) y entre los trabajadores de otras nacionalidades (20,7%).</a:t>
            </a: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defRPr/>
            </a:pPr>
            <a:r>
              <a:rPr lang="es-ES" altLang="en-US" sz="3600" dirty="0" smtClean="0">
                <a:solidFill>
                  <a:schemeClr val="accent1"/>
                </a:solidFill>
              </a:rPr>
              <a:t>Segregación</a:t>
            </a:r>
            <a:r>
              <a:rPr lang="es-ES" sz="3600" dirty="0" smtClean="0"/>
              <a:t>  </a:t>
            </a:r>
            <a:r>
              <a:rPr lang="es-ES" altLang="en-US" sz="3600" dirty="0" smtClean="0">
                <a:solidFill>
                  <a:schemeClr val="accent1"/>
                </a:solidFill>
              </a:rPr>
              <a:t>VERTICAL</a:t>
            </a:r>
            <a:endParaRPr lang="es-ES" altLang="en-US" sz="3600" dirty="0">
              <a:solidFill>
                <a:schemeClr val="accent1"/>
              </a:solidFill>
            </a:endParaRPr>
          </a:p>
        </p:txBody>
      </p:sp>
      <p:sp>
        <p:nvSpPr>
          <p:cNvPr id="3" name="2 Marcador de contenido"/>
          <p:cNvSpPr>
            <a:spLocks noGrp="1"/>
          </p:cNvSpPr>
          <p:nvPr>
            <p:ph idx="1"/>
          </p:nvPr>
        </p:nvSpPr>
        <p:spPr/>
        <p:txBody>
          <a:bodyPr>
            <a:normAutofit fontScale="77500" lnSpcReduction="20000"/>
          </a:bodyPr>
          <a:lstStyle/>
          <a:p>
            <a:pPr algn="just">
              <a:defRPr/>
            </a:pPr>
            <a:r>
              <a:rPr lang="es-ES" dirty="0" smtClean="0"/>
              <a:t>Dificultad para acceder a cargos de responsabilidad. “Techo de cristal”</a:t>
            </a:r>
          </a:p>
          <a:p>
            <a:pPr lvl="1" indent="-274320" algn="just">
              <a:buFont typeface="Wingdings 2"/>
              <a:buChar char=""/>
              <a:defRPr/>
            </a:pPr>
            <a:r>
              <a:rPr lang="es-ES" sz="2100" dirty="0" smtClean="0"/>
              <a:t>Dificultad de conciliación de la vida personal y laboral. </a:t>
            </a:r>
          </a:p>
          <a:p>
            <a:pPr lvl="1" indent="-274320" algn="just">
              <a:buFont typeface="Wingdings 2"/>
              <a:buChar char=""/>
              <a:defRPr/>
            </a:pPr>
            <a:r>
              <a:rPr lang="es-ES" sz="2100" dirty="0" smtClean="0"/>
              <a:t>Horarios atípicos, interfieren con embarazo y maternidad</a:t>
            </a:r>
          </a:p>
          <a:p>
            <a:pPr lvl="1" indent="-274320" algn="just">
              <a:buFont typeface="Wingdings 2"/>
              <a:buChar char=""/>
              <a:defRPr/>
            </a:pPr>
            <a:r>
              <a:rPr lang="es-ES" sz="2100" dirty="0" smtClean="0"/>
              <a:t>Falta de corresponsabilidad en las tareas domésticas y de cuidado. </a:t>
            </a:r>
          </a:p>
          <a:p>
            <a:pPr lvl="1" indent="-274320" algn="just">
              <a:buFont typeface="Wingdings 2"/>
              <a:buChar char=""/>
              <a:defRPr/>
            </a:pPr>
            <a:r>
              <a:rPr lang="es-ES" sz="2100" dirty="0" smtClean="0"/>
              <a:t>La jornada a tiempo parcial condiciona la promoción</a:t>
            </a:r>
          </a:p>
          <a:p>
            <a:pPr lvl="1" indent="-274320" algn="just">
              <a:buNone/>
              <a:defRPr/>
            </a:pPr>
            <a:r>
              <a:rPr lang="es-ES" sz="2400" dirty="0" smtClean="0">
                <a:solidFill>
                  <a:schemeClr val="tx1"/>
                </a:solidFill>
              </a:rPr>
              <a:t>V ENCUESTA NACIONAL DE CONDICIONES DE TRABAJO</a:t>
            </a:r>
            <a:endParaRPr lang="es-ES" dirty="0" smtClean="0">
              <a:solidFill>
                <a:schemeClr val="tx1"/>
              </a:solidFill>
            </a:endParaRPr>
          </a:p>
          <a:p>
            <a:pPr algn="just">
              <a:buNone/>
              <a:defRPr/>
            </a:pPr>
            <a:r>
              <a:rPr lang="es-ES" dirty="0" smtClean="0"/>
              <a:t>Posiciones directivas </a:t>
            </a:r>
          </a:p>
          <a:p>
            <a:pPr lvl="1" algn="just">
              <a:defRPr/>
            </a:pPr>
            <a:r>
              <a:rPr lang="es-ES" dirty="0" smtClean="0"/>
              <a:t>Mujeres 3,3%,</a:t>
            </a:r>
          </a:p>
          <a:p>
            <a:pPr lvl="1" indent="-274320" algn="just">
              <a:buFont typeface="Wingdings 2"/>
              <a:buChar char=""/>
              <a:defRPr/>
            </a:pPr>
            <a:r>
              <a:rPr lang="es-ES" dirty="0" smtClean="0"/>
              <a:t>hombres 6,5%. </a:t>
            </a:r>
          </a:p>
          <a:p>
            <a:pPr algn="just">
              <a:buNone/>
              <a:defRPr/>
            </a:pPr>
            <a:r>
              <a:rPr lang="es-ES" dirty="0" smtClean="0"/>
              <a:t>Puestos de nivel intermedio </a:t>
            </a:r>
          </a:p>
          <a:p>
            <a:pPr lvl="1" indent="-274320" algn="just">
              <a:buFont typeface="Wingdings 2"/>
              <a:buChar char=""/>
              <a:defRPr/>
            </a:pPr>
            <a:r>
              <a:rPr lang="es-ES" dirty="0" smtClean="0"/>
              <a:t>8,9% de las mujeres por el </a:t>
            </a:r>
          </a:p>
          <a:p>
            <a:pPr lvl="1" indent="-274320" algn="just">
              <a:buFont typeface="Wingdings 2"/>
              <a:buChar char=""/>
              <a:defRPr/>
            </a:pPr>
            <a:r>
              <a:rPr lang="es-ES" dirty="0" smtClean="0"/>
              <a:t>15,7% de los hombres</a:t>
            </a:r>
          </a:p>
          <a:p>
            <a:pPr algn="just">
              <a:buNone/>
              <a:defRPr/>
            </a:pPr>
            <a:r>
              <a:rPr lang="es-ES" dirty="0" smtClean="0"/>
              <a:t>El 77,2% trabaja habitualmente en un local cerrado </a:t>
            </a:r>
          </a:p>
          <a:p>
            <a:pPr lvl="2" indent="-274320" algn="just">
              <a:buFont typeface="Wingdings 2"/>
              <a:buChar char=""/>
              <a:defRPr/>
            </a:pPr>
            <a:r>
              <a:rPr lang="es-ES" dirty="0" smtClean="0"/>
              <a:t>64,9% de los hombres </a:t>
            </a:r>
          </a:p>
          <a:p>
            <a:pPr lvl="2" indent="-274320" algn="just">
              <a:buFont typeface="Wingdings 2"/>
              <a:buChar char=""/>
              <a:defRPr/>
            </a:pPr>
            <a:r>
              <a:rPr lang="es-ES" dirty="0" smtClean="0"/>
              <a:t>91,1% de las mujeres</a:t>
            </a:r>
          </a:p>
          <a:p>
            <a:pPr marL="274320" indent="-274320" eaLnBrk="1" fontAlgn="auto" hangingPunct="1">
              <a:spcAft>
                <a:spcPts val="0"/>
              </a:spcAft>
              <a:buFont typeface="Wingdings 2"/>
              <a:buChar char=""/>
              <a:defRPr/>
            </a:pPr>
            <a:endParaRPr lang="es-ES" dirty="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428868"/>
            <a:ext cx="6255488" cy="1362075"/>
          </a:xfrm>
        </p:spPr>
        <p:txBody>
          <a:bodyPr>
            <a:normAutofit fontScale="90000"/>
          </a:bodyPr>
          <a:lstStyle/>
          <a:p>
            <a:r>
              <a:rPr lang="es-ES" dirty="0" smtClean="0"/>
              <a:t>Incidencia en los riesgos laborales de las diferencias de género</a:t>
            </a:r>
            <a:endParaRPr lang="es-ES" dirty="0"/>
          </a:p>
        </p:txBody>
      </p:sp>
      <p:pic>
        <p:nvPicPr>
          <p:cNvPr id="3"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F9BDF0E8-DB0D-40ED-AFEA-21014B8B7133}" type="slidenum">
              <a:rPr lang="es-ES" smtClean="0"/>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239000" cy="1034436"/>
          </a:xfrm>
        </p:spPr>
        <p:txBody>
          <a:bodyPr>
            <a:normAutofit fontScale="90000"/>
          </a:bodyPr>
          <a:lstStyle/>
          <a:p>
            <a:pPr eaLnBrk="1" fontAlgn="auto" hangingPunct="1">
              <a:spcAft>
                <a:spcPts val="0"/>
              </a:spcAft>
              <a:defRPr/>
            </a:pPr>
            <a:r>
              <a:rPr lang="en-GB" dirty="0" smtClean="0"/>
              <a:t/>
            </a:r>
            <a:br>
              <a:rPr lang="en-GB" dirty="0" smtClean="0"/>
            </a:br>
            <a:r>
              <a:rPr lang="en-GB" sz="2700" dirty="0" smtClean="0">
                <a:solidFill>
                  <a:schemeClr val="accent1"/>
                </a:solidFill>
              </a:rPr>
              <a:t>TIEMPO DE TRABAJO TOTAL(EN HORAS) POR GÉNERO Y SITUACIÓN FAMILIAR, EU-27</a:t>
            </a:r>
            <a:endParaRPr lang="en-GB" sz="2700" dirty="0"/>
          </a:p>
        </p:txBody>
      </p:sp>
      <p:pic>
        <p:nvPicPr>
          <p:cNvPr id="112643" name="Picture 2"/>
          <p:cNvPicPr>
            <a:picLocks noGrp="1" noChangeAspect="1" noChangeArrowheads="1"/>
          </p:cNvPicPr>
          <p:nvPr>
            <p:ph idx="1"/>
          </p:nvPr>
        </p:nvPicPr>
        <p:blipFill>
          <a:blip r:embed="rId3" cstate="print"/>
          <a:srcRect/>
          <a:stretch>
            <a:fillRect/>
          </a:stretch>
        </p:blipFill>
        <p:spPr>
          <a:xfrm>
            <a:off x="457200" y="2709863"/>
            <a:ext cx="7239000" cy="2646362"/>
          </a:xfrm>
        </p:spPr>
      </p:pic>
      <p:sp>
        <p:nvSpPr>
          <p:cNvPr id="112644" name="TextBox 3"/>
          <p:cNvSpPr txBox="1">
            <a:spLocks noChangeArrowheads="1"/>
          </p:cNvSpPr>
          <p:nvPr/>
        </p:nvSpPr>
        <p:spPr bwMode="auto">
          <a:xfrm>
            <a:off x="1214414" y="6215082"/>
            <a:ext cx="6708765" cy="276999"/>
          </a:xfrm>
          <a:prstGeom prst="rect">
            <a:avLst/>
          </a:prstGeom>
          <a:noFill/>
          <a:ln w="9525">
            <a:noFill/>
            <a:miter lim="800000"/>
            <a:headEnd/>
            <a:tailEnd/>
          </a:ln>
        </p:spPr>
        <p:txBody>
          <a:bodyPr wrap="square">
            <a:spAutoFit/>
          </a:bodyPr>
          <a:lstStyle/>
          <a:p>
            <a:pPr algn="r"/>
            <a:r>
              <a:rPr lang="en-GB" sz="1200" dirty="0" err="1" smtClean="0"/>
              <a:t>Fuente</a:t>
            </a:r>
            <a:r>
              <a:rPr lang="en-GB" sz="1200" dirty="0" smtClean="0"/>
              <a:t>: </a:t>
            </a:r>
            <a:r>
              <a:rPr lang="en-GB" sz="1200" dirty="0"/>
              <a:t>2010 European Working Conditions Survey (extracted from  Parent-</a:t>
            </a:r>
            <a:r>
              <a:rPr lang="en-GB" sz="1200" dirty="0" err="1"/>
              <a:t>Thirion</a:t>
            </a:r>
            <a:r>
              <a:rPr lang="en-GB" sz="1200" dirty="0"/>
              <a:t> et al, 2012)</a:t>
            </a:r>
          </a:p>
        </p:txBody>
      </p:sp>
      <p:pic>
        <p:nvPicPr>
          <p:cNvPr id="5"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88913"/>
            <a:ext cx="7678760" cy="777875"/>
          </a:xfrm>
        </p:spPr>
        <p:txBody>
          <a:bodyPr>
            <a:normAutofit/>
          </a:bodyPr>
          <a:lstStyle/>
          <a:p>
            <a:pPr eaLnBrk="1" fontAlgn="auto" hangingPunct="1">
              <a:spcAft>
                <a:spcPts val="0"/>
              </a:spcAft>
              <a:defRPr/>
            </a:pPr>
            <a:r>
              <a:rPr lang="en-GB" sz="2400" dirty="0" smtClean="0">
                <a:solidFill>
                  <a:schemeClr val="accent1"/>
                </a:solidFill>
              </a:rPr>
              <a:t>EXPOSICIÓN A RIESGOS FÍSICOS COMBINADOS POR GÉNERO Y EDAD, EU-27</a:t>
            </a:r>
            <a:endParaRPr lang="en-GB" sz="2400" dirty="0">
              <a:solidFill>
                <a:schemeClr val="accent1"/>
              </a:solidFill>
            </a:endParaRPr>
          </a:p>
        </p:txBody>
      </p:sp>
      <p:pic>
        <p:nvPicPr>
          <p:cNvPr id="115715" name="Picture 2"/>
          <p:cNvPicPr>
            <a:picLocks noGrp="1" noChangeAspect="1" noChangeArrowheads="1"/>
          </p:cNvPicPr>
          <p:nvPr>
            <p:ph idx="1"/>
          </p:nvPr>
        </p:nvPicPr>
        <p:blipFill>
          <a:blip r:embed="rId3" cstate="print"/>
          <a:srcRect/>
          <a:stretch>
            <a:fillRect/>
          </a:stretch>
        </p:blipFill>
        <p:spPr>
          <a:xfrm>
            <a:off x="857224" y="1643050"/>
            <a:ext cx="6748480" cy="3831956"/>
          </a:xfrm>
        </p:spPr>
      </p:pic>
      <p:sp>
        <p:nvSpPr>
          <p:cNvPr id="115716" name="TextBox 4"/>
          <p:cNvSpPr txBox="1">
            <a:spLocks noChangeArrowheads="1"/>
          </p:cNvSpPr>
          <p:nvPr/>
        </p:nvSpPr>
        <p:spPr bwMode="auto">
          <a:xfrm>
            <a:off x="1357290" y="6143644"/>
            <a:ext cx="6604017" cy="276999"/>
          </a:xfrm>
          <a:prstGeom prst="rect">
            <a:avLst/>
          </a:prstGeom>
          <a:noFill/>
          <a:ln w="9525">
            <a:noFill/>
            <a:miter lim="800000"/>
            <a:headEnd/>
            <a:tailEnd/>
          </a:ln>
        </p:spPr>
        <p:txBody>
          <a:bodyPr wrap="square">
            <a:spAutoFit/>
          </a:bodyPr>
          <a:lstStyle/>
          <a:p>
            <a:pPr algn="r"/>
            <a:r>
              <a:rPr lang="en-GB" sz="1200" dirty="0" err="1" smtClean="0"/>
              <a:t>Fuente</a:t>
            </a:r>
            <a:r>
              <a:rPr lang="en-GB" sz="1200" dirty="0"/>
              <a:t>: 2010 European Working Conditions Survey </a:t>
            </a:r>
            <a:r>
              <a:rPr lang="en-GB" sz="1200" dirty="0" smtClean="0"/>
              <a:t>(</a:t>
            </a:r>
            <a:r>
              <a:rPr lang="en-GB" sz="1200" dirty="0" err="1" smtClean="0"/>
              <a:t>extraído</a:t>
            </a:r>
            <a:r>
              <a:rPr lang="en-GB" sz="1200" dirty="0" smtClean="0"/>
              <a:t> de </a:t>
            </a:r>
            <a:r>
              <a:rPr lang="en-GB" sz="1200" dirty="0"/>
              <a:t>Parent-</a:t>
            </a:r>
            <a:r>
              <a:rPr lang="en-GB" sz="1200" dirty="0" err="1"/>
              <a:t>Thirion</a:t>
            </a:r>
            <a:r>
              <a:rPr lang="en-GB" sz="1200" dirty="0"/>
              <a:t> et al, 2012)</a:t>
            </a:r>
          </a:p>
        </p:txBody>
      </p:sp>
      <p:pic>
        <p:nvPicPr>
          <p:cNvPr id="5"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GB" dirty="0" err="1" smtClean="0">
                <a:solidFill>
                  <a:schemeClr val="accent1"/>
                </a:solidFill>
              </a:rPr>
              <a:t>Trato</a:t>
            </a:r>
            <a:r>
              <a:rPr lang="en-GB" dirty="0" smtClean="0">
                <a:solidFill>
                  <a:schemeClr val="accent1"/>
                </a:solidFill>
              </a:rPr>
              <a:t> con </a:t>
            </a:r>
            <a:r>
              <a:rPr lang="en-GB" dirty="0" err="1" smtClean="0">
                <a:solidFill>
                  <a:schemeClr val="accent1"/>
                </a:solidFill>
              </a:rPr>
              <a:t>clientes</a:t>
            </a:r>
            <a:r>
              <a:rPr lang="en-GB" dirty="0" smtClean="0">
                <a:solidFill>
                  <a:schemeClr val="accent1"/>
                </a:solidFill>
              </a:rPr>
              <a:t> </a:t>
            </a:r>
            <a:r>
              <a:rPr lang="en-GB" dirty="0" err="1" smtClean="0">
                <a:solidFill>
                  <a:schemeClr val="accent1"/>
                </a:solidFill>
              </a:rPr>
              <a:t>enfadados</a:t>
            </a:r>
            <a:r>
              <a:rPr lang="en-GB" dirty="0" smtClean="0">
                <a:solidFill>
                  <a:schemeClr val="accent1"/>
                </a:solidFill>
              </a:rPr>
              <a:t>, EU27 (%)</a:t>
            </a:r>
            <a:endParaRPr lang="en-GB" dirty="0">
              <a:solidFill>
                <a:schemeClr val="accent1"/>
              </a:solidFill>
            </a:endParaRPr>
          </a:p>
        </p:txBody>
      </p:sp>
      <p:pic>
        <p:nvPicPr>
          <p:cNvPr id="141315" name="Picture 2"/>
          <p:cNvPicPr>
            <a:picLocks noGrp="1" noChangeAspect="1" noChangeArrowheads="1"/>
          </p:cNvPicPr>
          <p:nvPr>
            <p:ph idx="1"/>
          </p:nvPr>
        </p:nvPicPr>
        <p:blipFill>
          <a:blip r:embed="rId3" cstate="print"/>
          <a:srcRect/>
          <a:stretch>
            <a:fillRect/>
          </a:stretch>
        </p:blipFill>
        <p:spPr>
          <a:xfrm>
            <a:off x="357158" y="1643050"/>
            <a:ext cx="6913068" cy="3306768"/>
          </a:xfrm>
        </p:spPr>
      </p:pic>
      <p:sp>
        <p:nvSpPr>
          <p:cNvPr id="141316" name="TextBox 3"/>
          <p:cNvSpPr txBox="1">
            <a:spLocks noChangeArrowheads="1"/>
          </p:cNvSpPr>
          <p:nvPr/>
        </p:nvSpPr>
        <p:spPr bwMode="auto">
          <a:xfrm>
            <a:off x="0" y="5301208"/>
            <a:ext cx="8208963" cy="338137"/>
          </a:xfrm>
          <a:prstGeom prst="rect">
            <a:avLst/>
          </a:prstGeom>
          <a:noFill/>
          <a:ln w="9525">
            <a:noFill/>
            <a:miter lim="800000"/>
            <a:headEnd/>
            <a:tailEnd/>
          </a:ln>
        </p:spPr>
        <p:txBody>
          <a:bodyPr>
            <a:spAutoFit/>
          </a:bodyPr>
          <a:lstStyle/>
          <a:p>
            <a:r>
              <a:rPr lang="en-GB" sz="1600" dirty="0"/>
              <a:t>Source: 2010 European Working Conditions Survey (extracted from  Parent-</a:t>
            </a:r>
            <a:r>
              <a:rPr lang="en-GB" sz="1600" dirty="0" err="1"/>
              <a:t>Thirion</a:t>
            </a:r>
            <a:r>
              <a:rPr lang="en-GB" sz="1600" dirty="0"/>
              <a:t> et al, 2012)</a:t>
            </a:r>
            <a:endParaRPr lang="en-GB" dirty="0"/>
          </a:p>
        </p:txBody>
      </p:sp>
      <p:pic>
        <p:nvPicPr>
          <p:cNvPr id="5"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26</a:t>
            </a:fld>
            <a:endParaRPr lang="es-E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274320" indent="-274320">
              <a:defRPr/>
            </a:pPr>
            <a:r>
              <a:rPr lang="es-ES" sz="3400" dirty="0" smtClean="0">
                <a:solidFill>
                  <a:schemeClr val="accent1"/>
                </a:solidFill>
              </a:rPr>
              <a:t>condiciones laborales más precarias y desfavorables </a:t>
            </a:r>
          </a:p>
        </p:txBody>
      </p:sp>
      <p:sp>
        <p:nvSpPr>
          <p:cNvPr id="3" name="2 Marcador de contenido"/>
          <p:cNvSpPr>
            <a:spLocks noGrp="1"/>
          </p:cNvSpPr>
          <p:nvPr>
            <p:ph idx="1"/>
          </p:nvPr>
        </p:nvSpPr>
        <p:spPr/>
        <p:txBody>
          <a:bodyPr>
            <a:normAutofit/>
          </a:bodyPr>
          <a:lstStyle/>
          <a:p>
            <a:pPr algn="just">
              <a:buNone/>
              <a:defRPr/>
            </a:pPr>
            <a:r>
              <a:rPr lang="es-ES" dirty="0" smtClean="0"/>
              <a:t>	Desigualdades de género en el mercado de trabajo condicionan la exposición a los riesgos laborales:</a:t>
            </a:r>
          </a:p>
          <a:p>
            <a:pPr algn="just">
              <a:buNone/>
              <a:defRPr/>
            </a:pPr>
            <a:endParaRPr lang="es-ES" dirty="0" smtClean="0"/>
          </a:p>
          <a:p>
            <a:pPr lvl="2" algn="just">
              <a:defRPr/>
            </a:pPr>
            <a:r>
              <a:rPr lang="es-ES" dirty="0" smtClean="0"/>
              <a:t>Mayor inestabilidad laboral.</a:t>
            </a:r>
          </a:p>
          <a:p>
            <a:pPr lvl="2" algn="just">
              <a:defRPr/>
            </a:pPr>
            <a:r>
              <a:rPr lang="es-ES" dirty="0" smtClean="0"/>
              <a:t>Efectos nocivos en la salud mental.</a:t>
            </a:r>
          </a:p>
          <a:p>
            <a:pPr lvl="2" indent="-274320" algn="just">
              <a:defRPr/>
            </a:pPr>
            <a:r>
              <a:rPr lang="es-ES" dirty="0" smtClean="0"/>
              <a:t>Mayor temporalidad</a:t>
            </a:r>
          </a:p>
          <a:p>
            <a:pPr lvl="4" algn="just">
              <a:defRPr/>
            </a:pPr>
            <a:r>
              <a:rPr lang="es-ES" dirty="0" smtClean="0"/>
              <a:t>Mayor incidencia de accidentes de trabajo.</a:t>
            </a:r>
          </a:p>
          <a:p>
            <a:pPr lvl="4" algn="just">
              <a:defRPr/>
            </a:pPr>
            <a:r>
              <a:rPr lang="es-ES" dirty="0" smtClean="0"/>
              <a:t>Menores niveles de salud laboral.</a:t>
            </a:r>
          </a:p>
          <a:p>
            <a:pPr lvl="4" algn="just">
              <a:defRPr/>
            </a:pPr>
            <a:r>
              <a:rPr lang="es-ES" dirty="0" smtClean="0"/>
              <a:t>Mayor morbilidad. </a:t>
            </a: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2 Marcador de contenido"/>
          <p:cNvSpPr>
            <a:spLocks noGrp="1"/>
          </p:cNvSpPr>
          <p:nvPr>
            <p:ph idx="1"/>
          </p:nvPr>
        </p:nvSpPr>
        <p:spPr>
          <a:xfrm>
            <a:off x="500034" y="1214422"/>
            <a:ext cx="7239000" cy="4846320"/>
          </a:xfrm>
        </p:spPr>
        <p:txBody>
          <a:bodyPr>
            <a:normAutofit lnSpcReduction="10000"/>
          </a:bodyPr>
          <a:lstStyle/>
          <a:p>
            <a:pPr algn="just" eaLnBrk="1" hangingPunct="1"/>
            <a:r>
              <a:rPr lang="es-ES" sz="1800" dirty="0" smtClean="0"/>
              <a:t>Ley de prevención de riesgos laborales actualmente vigente en nuestro país, excluye expresamente el colectivo de empleadas del servicio doméstico. </a:t>
            </a:r>
          </a:p>
          <a:p>
            <a:pPr algn="just" eaLnBrk="1" hangingPunct="1"/>
            <a:r>
              <a:rPr lang="es-ES" sz="1800" dirty="0" smtClean="0"/>
              <a:t>El acoso moral y el acoso sexual en el medio laboral, al que están expuestas frecuentemente las mujeres</a:t>
            </a:r>
            <a:r>
              <a:rPr lang="es-ES" sz="1800" dirty="0" smtClean="0">
                <a:sym typeface="Wingdings" pitchFamily="2" charset="2"/>
              </a:rPr>
              <a:t> difícil reconocimiento.</a:t>
            </a:r>
            <a:endParaRPr lang="es-ES" sz="1800" dirty="0" smtClean="0"/>
          </a:p>
          <a:p>
            <a:pPr algn="just" eaLnBrk="1" hangingPunct="1"/>
            <a:r>
              <a:rPr lang="es-ES" sz="1800" dirty="0" smtClean="0"/>
              <a:t>En base a estas condiciones, unidas con frecuencia a tipos de trabajo poco gratificantes, las mujeres que desarrollan actividades laborales remuneradas fuera del hogar están expuestas a riesgos psicosociales mayores que los hombres (</a:t>
            </a:r>
            <a:r>
              <a:rPr lang="es-ES" sz="1800" dirty="0" err="1" smtClean="0"/>
              <a:t>Artazcoz</a:t>
            </a:r>
            <a:r>
              <a:rPr lang="es-ES" sz="1800" dirty="0" smtClean="0"/>
              <a:t> Lucía, 2000).</a:t>
            </a:r>
          </a:p>
          <a:p>
            <a:pPr algn="just"/>
            <a:r>
              <a:rPr lang="es-ES" sz="1800" dirty="0" smtClean="0"/>
              <a:t>La valoración del efecto del trabajo doméstico sobre la salud ha sido poco estudiada en las mujeres y menos aún en los hombres. </a:t>
            </a:r>
          </a:p>
          <a:p>
            <a:pPr algn="just"/>
            <a:r>
              <a:rPr lang="es-ES" sz="1800" dirty="0" smtClean="0"/>
              <a:t>Los estudios que investigan la influencia de las desigualdades de género en la salud en poblaciones con trabajo remunerado, señalan que las exigencias del trabajo doméstico tienen un impacto negativo en la salud de las mujeres, pero no en la de los hombres. </a:t>
            </a:r>
          </a:p>
          <a:p>
            <a:pPr algn="just" eaLnBrk="1" hangingPunct="1"/>
            <a:endParaRPr lang="es-ES" sz="1800" dirty="0" smtClean="0"/>
          </a:p>
        </p:txBody>
      </p:sp>
      <p:pic>
        <p:nvPicPr>
          <p:cNvPr id="3"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F9BDF0E8-DB0D-40ED-AFEA-21014B8B7133}" type="slidenum">
              <a:rPr lang="es-ES" smtClean="0"/>
              <a:pPr/>
              <a:t>28</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400" dirty="0" smtClean="0">
                <a:solidFill>
                  <a:schemeClr val="accent1"/>
                </a:solidFill>
              </a:rPr>
              <a:t>Diseño</a:t>
            </a:r>
            <a:r>
              <a:rPr lang="es-ES" dirty="0" smtClean="0"/>
              <a:t> </a:t>
            </a:r>
            <a:r>
              <a:rPr lang="es-ES" sz="3400" dirty="0" smtClean="0">
                <a:solidFill>
                  <a:schemeClr val="accent1"/>
                </a:solidFill>
              </a:rPr>
              <a:t>de puestos</a:t>
            </a:r>
            <a:endParaRPr lang="es-ES" sz="3400" dirty="0">
              <a:solidFill>
                <a:schemeClr val="accent1"/>
              </a:solidFill>
            </a:endParaRPr>
          </a:p>
        </p:txBody>
      </p:sp>
      <p:sp>
        <p:nvSpPr>
          <p:cNvPr id="3" name="2 Marcador de contenido"/>
          <p:cNvSpPr>
            <a:spLocks noGrp="1"/>
          </p:cNvSpPr>
          <p:nvPr>
            <p:ph idx="1"/>
          </p:nvPr>
        </p:nvSpPr>
        <p:spPr>
          <a:xfrm>
            <a:off x="457200" y="1609416"/>
            <a:ext cx="7472386" cy="4462790"/>
          </a:xfrm>
        </p:spPr>
        <p:txBody>
          <a:bodyPr>
            <a:normAutofit fontScale="70000" lnSpcReduction="20000"/>
          </a:bodyPr>
          <a:lstStyle/>
          <a:p>
            <a:pPr algn="just">
              <a:defRPr/>
            </a:pPr>
            <a:r>
              <a:rPr lang="es-ES" dirty="0" smtClean="0"/>
              <a:t>Diseño de los puestos de trabajo sigue el modelo masculino de trabajador</a:t>
            </a:r>
          </a:p>
          <a:p>
            <a:pPr lvl="1" algn="just">
              <a:defRPr/>
            </a:pPr>
            <a:r>
              <a:rPr lang="es-ES" dirty="0" smtClean="0"/>
              <a:t>Organización de los espacios.</a:t>
            </a:r>
          </a:p>
          <a:p>
            <a:pPr lvl="1" algn="just">
              <a:defRPr/>
            </a:pPr>
            <a:r>
              <a:rPr lang="es-ES" dirty="0" smtClean="0"/>
              <a:t>Horarios: organización del tiempo de trabajo: modelo de disponibilidad constante por parte de las personas trabajadoras.</a:t>
            </a:r>
          </a:p>
          <a:p>
            <a:pPr lvl="1" algn="just">
              <a:defRPr/>
            </a:pPr>
            <a:r>
              <a:rPr lang="es-ES" dirty="0" smtClean="0"/>
              <a:t>No tiene cuenta las necesidades relacionadas con el entorno familiar.</a:t>
            </a:r>
          </a:p>
          <a:p>
            <a:pPr lvl="1" algn="just">
              <a:defRPr/>
            </a:pPr>
            <a:r>
              <a:rPr lang="es-ES" dirty="0" smtClean="0"/>
              <a:t>Equipos y las herramientas: muchas herramientas manuales de trabajo se diseñan con parámetros anatómicos exclusivamente masculinos. </a:t>
            </a:r>
          </a:p>
          <a:p>
            <a:pPr algn="just">
              <a:defRPr/>
            </a:pPr>
            <a:r>
              <a:rPr lang="es-ES" dirty="0" smtClean="0"/>
              <a:t>Conocimientos actuales sobre los riesgos están basados en estudios llevados a cabo en trabajos con predominio masculino, excepto trabajo realizados en el ámbito doméstico cuya atención se centra en las mujeres. </a:t>
            </a:r>
          </a:p>
          <a:p>
            <a:pPr algn="just">
              <a:defRPr/>
            </a:pPr>
            <a:r>
              <a:rPr lang="es-ES" dirty="0" smtClean="0"/>
              <a:t>Las mujeres realizan trabajos en fábricas formando parte de las cadenas de producción en serie, sometidas a jornadas de trabajo estáticas con poca autonomía, con turnos rotatorios, desarrollando tareas monótonas que exigen posturas inadecuadas y movimientos repetitivos de pequeñas articulaciones, en puesto diseñados para el trabajador masculino.</a:t>
            </a:r>
          </a:p>
          <a:p>
            <a:pPr lvl="1" algn="just">
              <a:defRPr/>
            </a:pPr>
            <a:endParaRPr lang="es-ES" dirty="0" smtClean="0"/>
          </a:p>
        </p:txBody>
      </p:sp>
      <p:pic>
        <p:nvPicPr>
          <p:cNvPr id="4"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29</a:t>
            </a:fld>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239000" cy="1143000"/>
          </a:xfrm>
        </p:spPr>
        <p:txBody>
          <a:bodyPr>
            <a:noAutofit/>
          </a:bodyPr>
          <a:lstStyle/>
          <a:p>
            <a:pPr eaLnBrk="1" fontAlgn="auto" hangingPunct="1">
              <a:spcAft>
                <a:spcPts val="0"/>
              </a:spcAft>
              <a:defRPr/>
            </a:pPr>
            <a:r>
              <a:rPr lang="en-GB" altLang="en-US" sz="3600" dirty="0" smtClean="0">
                <a:solidFill>
                  <a:schemeClr val="accent1"/>
                </a:solidFill>
              </a:rPr>
              <a:t>¿</a:t>
            </a:r>
            <a:r>
              <a:rPr lang="en-GB" altLang="en-US" sz="3600" dirty="0" err="1" smtClean="0">
                <a:solidFill>
                  <a:schemeClr val="accent1"/>
                </a:solidFill>
              </a:rPr>
              <a:t>Por</a:t>
            </a:r>
            <a:r>
              <a:rPr lang="en-GB" altLang="en-US" sz="3600" dirty="0" smtClean="0">
                <a:solidFill>
                  <a:schemeClr val="accent1"/>
                </a:solidFill>
              </a:rPr>
              <a:t> </a:t>
            </a:r>
            <a:r>
              <a:rPr lang="en-GB" altLang="en-US" sz="3600" dirty="0" err="1" smtClean="0">
                <a:solidFill>
                  <a:schemeClr val="accent1"/>
                </a:solidFill>
              </a:rPr>
              <a:t>qué</a:t>
            </a:r>
            <a:r>
              <a:rPr lang="en-GB" altLang="en-US" sz="3600" dirty="0" smtClean="0">
                <a:solidFill>
                  <a:schemeClr val="accent1"/>
                </a:solidFill>
              </a:rPr>
              <a:t> hay </a:t>
            </a:r>
            <a:r>
              <a:rPr lang="en-GB" altLang="en-US" sz="3600" dirty="0" err="1" smtClean="0">
                <a:solidFill>
                  <a:schemeClr val="accent1"/>
                </a:solidFill>
              </a:rPr>
              <a:t>diferencias</a:t>
            </a:r>
            <a:r>
              <a:rPr lang="en-GB" altLang="en-US" sz="3600" dirty="0" smtClean="0">
                <a:solidFill>
                  <a:schemeClr val="accent1"/>
                </a:solidFill>
              </a:rPr>
              <a:t> de </a:t>
            </a:r>
            <a:r>
              <a:rPr lang="en-GB" altLang="en-US" sz="3600" dirty="0" err="1" smtClean="0">
                <a:solidFill>
                  <a:schemeClr val="accent1"/>
                </a:solidFill>
              </a:rPr>
              <a:t>género</a:t>
            </a:r>
            <a:r>
              <a:rPr lang="en-GB" altLang="en-US" sz="3600" dirty="0" smtClean="0">
                <a:solidFill>
                  <a:schemeClr val="accent1"/>
                </a:solidFill>
              </a:rPr>
              <a:t>?</a:t>
            </a:r>
            <a:endParaRPr lang="en-GB" sz="3600" dirty="0"/>
          </a:p>
        </p:txBody>
      </p:sp>
      <p:sp>
        <p:nvSpPr>
          <p:cNvPr id="113667" name="Content Placeholder 2"/>
          <p:cNvSpPr>
            <a:spLocks noGrp="1"/>
          </p:cNvSpPr>
          <p:nvPr>
            <p:ph idx="1"/>
          </p:nvPr>
        </p:nvSpPr>
        <p:spPr>
          <a:xfrm>
            <a:off x="457200" y="1700213"/>
            <a:ext cx="7686700" cy="4752975"/>
          </a:xfrm>
        </p:spPr>
        <p:txBody>
          <a:bodyPr>
            <a:normAutofit fontScale="92500" lnSpcReduction="10000"/>
          </a:bodyPr>
          <a:lstStyle/>
          <a:p>
            <a:pPr marL="274320" indent="-274320" algn="just" eaLnBrk="1" fontAlgn="auto" hangingPunct="1">
              <a:spcAft>
                <a:spcPts val="600"/>
              </a:spcAft>
              <a:buFont typeface="Wingdings 2"/>
              <a:buChar char=""/>
              <a:defRPr/>
            </a:pPr>
            <a:r>
              <a:rPr lang="en-GB" b="1" dirty="0" err="1" smtClean="0">
                <a:solidFill>
                  <a:schemeClr val="accent1"/>
                </a:solidFill>
              </a:rPr>
              <a:t>Segregación</a:t>
            </a:r>
            <a:r>
              <a:rPr lang="en-GB" b="1" dirty="0" smtClean="0">
                <a:solidFill>
                  <a:schemeClr val="accent1"/>
                </a:solidFill>
              </a:rPr>
              <a:t> en el </a:t>
            </a:r>
            <a:r>
              <a:rPr lang="en-GB" b="1" dirty="0" err="1" smtClean="0">
                <a:solidFill>
                  <a:schemeClr val="accent1"/>
                </a:solidFill>
              </a:rPr>
              <a:t>trabajo</a:t>
            </a:r>
            <a:r>
              <a:rPr lang="en-GB" b="1" dirty="0" smtClean="0">
                <a:solidFill>
                  <a:schemeClr val="accent1"/>
                </a:solidFill>
              </a:rPr>
              <a:t>:</a:t>
            </a:r>
            <a:r>
              <a:rPr lang="en-GB" dirty="0" smtClean="0"/>
              <a:t> </a:t>
            </a:r>
            <a:r>
              <a:rPr lang="en-GB" dirty="0" err="1" smtClean="0"/>
              <a:t>Mujeres</a:t>
            </a:r>
            <a:r>
              <a:rPr lang="en-GB" dirty="0" smtClean="0"/>
              <a:t> y hombres en </a:t>
            </a:r>
            <a:r>
              <a:rPr lang="en-GB" dirty="0" err="1" smtClean="0"/>
              <a:t>diferentes</a:t>
            </a:r>
            <a:r>
              <a:rPr lang="en-GB" dirty="0" smtClean="0"/>
              <a:t> </a:t>
            </a:r>
            <a:r>
              <a:rPr lang="en-GB" dirty="0" err="1" smtClean="0"/>
              <a:t>trabajos</a:t>
            </a:r>
            <a:r>
              <a:rPr lang="en-GB" dirty="0" smtClean="0">
                <a:sym typeface="Wingdings" pitchFamily="2" charset="2"/>
              </a:rPr>
              <a:t></a:t>
            </a:r>
            <a:r>
              <a:rPr lang="en-GB" dirty="0" smtClean="0"/>
              <a:t> La </a:t>
            </a:r>
            <a:r>
              <a:rPr lang="en-GB" dirty="0" err="1" smtClean="0"/>
              <a:t>calidad</a:t>
            </a:r>
            <a:r>
              <a:rPr lang="en-GB" dirty="0" smtClean="0"/>
              <a:t> del </a:t>
            </a:r>
            <a:r>
              <a:rPr lang="en-GB" dirty="0" err="1" smtClean="0"/>
              <a:t>trabajo</a:t>
            </a:r>
            <a:r>
              <a:rPr lang="en-GB" dirty="0" smtClean="0"/>
              <a:t> </a:t>
            </a:r>
            <a:r>
              <a:rPr lang="en-GB" dirty="0" err="1" smtClean="0"/>
              <a:t>influye</a:t>
            </a:r>
            <a:r>
              <a:rPr lang="en-GB" dirty="0" smtClean="0"/>
              <a:t> en la </a:t>
            </a:r>
            <a:r>
              <a:rPr lang="en-GB" dirty="0" err="1" smtClean="0"/>
              <a:t>salud</a:t>
            </a:r>
            <a:r>
              <a:rPr lang="en-GB" dirty="0" smtClean="0"/>
              <a:t>.</a:t>
            </a:r>
          </a:p>
          <a:p>
            <a:pPr marL="274320" indent="-274320" algn="just" eaLnBrk="1" fontAlgn="auto" hangingPunct="1">
              <a:spcAft>
                <a:spcPts val="600"/>
              </a:spcAft>
              <a:buFont typeface="Wingdings 2"/>
              <a:buChar char=""/>
              <a:defRPr/>
            </a:pPr>
            <a:r>
              <a:rPr lang="en-GB" b="1" dirty="0" err="1" smtClean="0">
                <a:solidFill>
                  <a:schemeClr val="accent1"/>
                </a:solidFill>
              </a:rPr>
              <a:t>Tiempo</a:t>
            </a:r>
            <a:r>
              <a:rPr lang="en-GB" b="1" dirty="0" smtClean="0">
                <a:solidFill>
                  <a:schemeClr val="accent1"/>
                </a:solidFill>
              </a:rPr>
              <a:t> de </a:t>
            </a:r>
            <a:r>
              <a:rPr lang="en-GB" b="1" dirty="0" err="1" smtClean="0">
                <a:solidFill>
                  <a:schemeClr val="accent1"/>
                </a:solidFill>
              </a:rPr>
              <a:t>trabajo</a:t>
            </a:r>
            <a:r>
              <a:rPr lang="en-GB" b="1" dirty="0" smtClean="0">
                <a:solidFill>
                  <a:schemeClr val="accent1"/>
                </a:solidFill>
              </a:rPr>
              <a:t>:</a:t>
            </a:r>
            <a:r>
              <a:rPr lang="en-GB" dirty="0" smtClean="0"/>
              <a:t> Los hombres </a:t>
            </a:r>
            <a:r>
              <a:rPr lang="en-GB" dirty="0" err="1" smtClean="0"/>
              <a:t>gastan</a:t>
            </a:r>
            <a:r>
              <a:rPr lang="en-GB" dirty="0" smtClean="0"/>
              <a:t> </a:t>
            </a:r>
            <a:r>
              <a:rPr lang="en-GB" dirty="0" err="1" smtClean="0"/>
              <a:t>más</a:t>
            </a:r>
            <a:r>
              <a:rPr lang="en-GB" dirty="0" smtClean="0"/>
              <a:t> </a:t>
            </a:r>
            <a:r>
              <a:rPr lang="en-GB" dirty="0" err="1" smtClean="0"/>
              <a:t>tiempo</a:t>
            </a:r>
            <a:r>
              <a:rPr lang="en-GB" dirty="0" smtClean="0"/>
              <a:t> en </a:t>
            </a:r>
            <a:r>
              <a:rPr lang="en-GB" dirty="0" err="1" smtClean="0"/>
              <a:t>en</a:t>
            </a:r>
            <a:r>
              <a:rPr lang="en-GB" dirty="0" smtClean="0"/>
              <a:t> </a:t>
            </a:r>
            <a:r>
              <a:rPr lang="en-GB" dirty="0" err="1" smtClean="0"/>
              <a:t>trabajo</a:t>
            </a:r>
            <a:r>
              <a:rPr lang="en-GB" dirty="0" smtClean="0"/>
              <a:t> a lo largo de la </a:t>
            </a:r>
            <a:r>
              <a:rPr lang="en-GB" dirty="0" err="1" smtClean="0"/>
              <a:t>semana</a:t>
            </a:r>
            <a:r>
              <a:rPr lang="en-GB" dirty="0" smtClean="0"/>
              <a:t> y de la </a:t>
            </a:r>
            <a:r>
              <a:rPr lang="en-GB" dirty="0" err="1" smtClean="0"/>
              <a:t>vida</a:t>
            </a:r>
            <a:r>
              <a:rPr lang="en-GB" dirty="0" smtClean="0">
                <a:sym typeface="Wingdings" pitchFamily="2" charset="2"/>
              </a:rPr>
              <a:t> </a:t>
            </a:r>
            <a:r>
              <a:rPr lang="en-GB" dirty="0" err="1" smtClean="0">
                <a:sym typeface="Wingdings" pitchFamily="2" charset="2"/>
              </a:rPr>
              <a:t>T</a:t>
            </a:r>
            <a:r>
              <a:rPr lang="en-GB" dirty="0" err="1" smtClean="0"/>
              <a:t>iempo</a:t>
            </a:r>
            <a:r>
              <a:rPr lang="en-GB" dirty="0" smtClean="0"/>
              <a:t> de </a:t>
            </a:r>
            <a:r>
              <a:rPr lang="en-GB" dirty="0" err="1" smtClean="0"/>
              <a:t>trabajo</a:t>
            </a:r>
            <a:r>
              <a:rPr lang="en-GB" dirty="0" smtClean="0"/>
              <a:t> </a:t>
            </a:r>
            <a:r>
              <a:rPr lang="en-GB" dirty="0" err="1" smtClean="0"/>
              <a:t>impacto</a:t>
            </a:r>
            <a:r>
              <a:rPr lang="en-GB" dirty="0" smtClean="0"/>
              <a:t> en la </a:t>
            </a:r>
            <a:r>
              <a:rPr lang="en-GB" dirty="0" err="1" smtClean="0"/>
              <a:t>salud</a:t>
            </a:r>
            <a:r>
              <a:rPr lang="en-GB" dirty="0" smtClean="0"/>
              <a:t>.</a:t>
            </a:r>
          </a:p>
          <a:p>
            <a:pPr marL="274320" indent="-274320" algn="just" eaLnBrk="1" fontAlgn="auto" hangingPunct="1">
              <a:spcAft>
                <a:spcPts val="600"/>
              </a:spcAft>
              <a:buFont typeface="Wingdings 2"/>
              <a:buChar char=""/>
              <a:defRPr/>
            </a:pPr>
            <a:r>
              <a:rPr lang="en-GB" b="1" dirty="0" err="1" smtClean="0">
                <a:solidFill>
                  <a:schemeClr val="accent1"/>
                </a:solidFill>
              </a:rPr>
              <a:t>División</a:t>
            </a:r>
            <a:r>
              <a:rPr lang="en-GB" b="1" dirty="0" smtClean="0">
                <a:solidFill>
                  <a:schemeClr val="accent1"/>
                </a:solidFill>
              </a:rPr>
              <a:t> del </a:t>
            </a:r>
            <a:r>
              <a:rPr lang="en-GB" b="1" dirty="0" err="1" smtClean="0">
                <a:solidFill>
                  <a:schemeClr val="accent1"/>
                </a:solidFill>
              </a:rPr>
              <a:t>trabajo</a:t>
            </a:r>
            <a:r>
              <a:rPr lang="en-GB" b="1" dirty="0" smtClean="0">
                <a:solidFill>
                  <a:schemeClr val="accent1"/>
                </a:solidFill>
              </a:rPr>
              <a:t> </a:t>
            </a:r>
            <a:r>
              <a:rPr lang="en-GB" b="1" dirty="0" err="1" smtClean="0">
                <a:solidFill>
                  <a:schemeClr val="accent1"/>
                </a:solidFill>
              </a:rPr>
              <a:t>doméstico</a:t>
            </a:r>
            <a:r>
              <a:rPr lang="en-GB" b="1" dirty="0" smtClean="0">
                <a:solidFill>
                  <a:schemeClr val="accent1"/>
                </a:solidFill>
              </a:rPr>
              <a:t>: </a:t>
            </a:r>
            <a:r>
              <a:rPr lang="en-GB" dirty="0" smtClean="0"/>
              <a:t>Las </a:t>
            </a:r>
            <a:r>
              <a:rPr lang="en-GB" dirty="0" err="1" smtClean="0"/>
              <a:t>mujeres</a:t>
            </a:r>
            <a:r>
              <a:rPr lang="en-GB" dirty="0" smtClean="0"/>
              <a:t> </a:t>
            </a:r>
            <a:r>
              <a:rPr lang="en-GB" dirty="0" err="1" smtClean="0"/>
              <a:t>sufren</a:t>
            </a:r>
            <a:r>
              <a:rPr lang="en-GB" dirty="0" smtClean="0"/>
              <a:t> </a:t>
            </a:r>
            <a:r>
              <a:rPr lang="en-GB" dirty="0" err="1" smtClean="0"/>
              <a:t>más</a:t>
            </a:r>
            <a:r>
              <a:rPr lang="en-GB" dirty="0" smtClean="0"/>
              <a:t> </a:t>
            </a:r>
            <a:r>
              <a:rPr lang="en-GB" dirty="0" err="1" smtClean="0"/>
              <a:t>por</a:t>
            </a:r>
            <a:r>
              <a:rPr lang="en-GB" dirty="0" smtClean="0"/>
              <a:t> </a:t>
            </a:r>
            <a:r>
              <a:rPr lang="en-GB" dirty="0" err="1" smtClean="0"/>
              <a:t>trabajo</a:t>
            </a:r>
            <a:r>
              <a:rPr lang="en-GB" dirty="0" smtClean="0"/>
              <a:t> </a:t>
            </a:r>
            <a:r>
              <a:rPr lang="en-GB" dirty="0" err="1" smtClean="0"/>
              <a:t>doméstico</a:t>
            </a:r>
            <a:r>
              <a:rPr lang="en-GB" dirty="0" smtClean="0"/>
              <a:t> y de </a:t>
            </a:r>
            <a:r>
              <a:rPr lang="en-GB" dirty="0" err="1" smtClean="0"/>
              <a:t>cuidados</a:t>
            </a:r>
            <a:r>
              <a:rPr lang="en-GB" dirty="0" smtClean="0"/>
              <a:t> </a:t>
            </a:r>
            <a:r>
              <a:rPr lang="en-GB" dirty="0" smtClean="0">
                <a:sym typeface="Wingdings" pitchFamily="2" charset="2"/>
              </a:rPr>
              <a:t></a:t>
            </a:r>
            <a:r>
              <a:rPr lang="en-GB" dirty="0" smtClean="0"/>
              <a:t> ¿</a:t>
            </a:r>
            <a:r>
              <a:rPr lang="en-GB" dirty="0" err="1" smtClean="0"/>
              <a:t>Equilibrio</a:t>
            </a:r>
            <a:r>
              <a:rPr lang="en-GB" dirty="0" smtClean="0"/>
              <a:t> </a:t>
            </a:r>
            <a:r>
              <a:rPr lang="en-GB" dirty="0" err="1" smtClean="0"/>
              <a:t>trabajo</a:t>
            </a:r>
            <a:r>
              <a:rPr lang="en-GB" dirty="0" smtClean="0"/>
              <a:t>-casa? ¿</a:t>
            </a:r>
            <a:r>
              <a:rPr lang="en-GB" dirty="0" err="1" smtClean="0"/>
              <a:t>Salud</a:t>
            </a:r>
            <a:r>
              <a:rPr lang="en-GB" dirty="0" smtClean="0"/>
              <a:t>?</a:t>
            </a:r>
          </a:p>
          <a:p>
            <a:pPr marL="274320" indent="-274320" algn="just" eaLnBrk="1" fontAlgn="auto" hangingPunct="1">
              <a:spcAft>
                <a:spcPts val="600"/>
              </a:spcAft>
              <a:buFont typeface="Wingdings 2"/>
              <a:buChar char=""/>
              <a:defRPr/>
            </a:pPr>
            <a:r>
              <a:rPr lang="en-GB" b="1" dirty="0" err="1" smtClean="0">
                <a:solidFill>
                  <a:schemeClr val="accent1"/>
                </a:solidFill>
              </a:rPr>
              <a:t>Sexismo</a:t>
            </a:r>
            <a:r>
              <a:rPr lang="en-GB" b="1" dirty="0" smtClean="0">
                <a:solidFill>
                  <a:schemeClr val="accent1"/>
                </a:solidFill>
              </a:rPr>
              <a:t> y </a:t>
            </a:r>
            <a:r>
              <a:rPr lang="en-GB" b="1" dirty="0" err="1" smtClean="0">
                <a:solidFill>
                  <a:schemeClr val="accent1"/>
                </a:solidFill>
              </a:rPr>
              <a:t>discriminación</a:t>
            </a:r>
            <a:r>
              <a:rPr lang="en-GB" b="1" dirty="0" smtClean="0">
                <a:solidFill>
                  <a:schemeClr val="accent1"/>
                </a:solidFill>
              </a:rPr>
              <a:t> sexual </a:t>
            </a:r>
          </a:p>
          <a:p>
            <a:pPr marL="521208" lvl="1" algn="just" eaLnBrk="1" fontAlgn="auto" hangingPunct="1">
              <a:spcBef>
                <a:spcPts val="600"/>
              </a:spcBef>
              <a:spcAft>
                <a:spcPts val="600"/>
              </a:spcAft>
              <a:buClr>
                <a:schemeClr val="accent4"/>
              </a:buClr>
              <a:buFont typeface="Wingdings 2"/>
              <a:buChar char=""/>
              <a:defRPr/>
            </a:pPr>
            <a:r>
              <a:rPr lang="en-GB" dirty="0" err="1" smtClean="0">
                <a:solidFill>
                  <a:schemeClr val="tx1">
                    <a:tint val="85000"/>
                  </a:schemeClr>
                </a:solidFill>
              </a:rPr>
              <a:t>Incluye</a:t>
            </a:r>
            <a:r>
              <a:rPr lang="en-GB" dirty="0" smtClean="0">
                <a:solidFill>
                  <a:schemeClr val="tx1">
                    <a:tint val="85000"/>
                  </a:schemeClr>
                </a:solidFill>
              </a:rPr>
              <a:t> el </a:t>
            </a:r>
            <a:r>
              <a:rPr lang="en-GB" dirty="0" err="1" smtClean="0">
                <a:solidFill>
                  <a:schemeClr val="tx1">
                    <a:tint val="85000"/>
                  </a:schemeClr>
                </a:solidFill>
              </a:rPr>
              <a:t>esfuerzo</a:t>
            </a:r>
            <a:r>
              <a:rPr lang="en-GB" dirty="0" smtClean="0">
                <a:solidFill>
                  <a:schemeClr val="tx1">
                    <a:tint val="85000"/>
                  </a:schemeClr>
                </a:solidFill>
              </a:rPr>
              <a:t> </a:t>
            </a:r>
            <a:r>
              <a:rPr lang="en-GB" dirty="0" err="1" smtClean="0">
                <a:solidFill>
                  <a:schemeClr val="tx1">
                    <a:tint val="85000"/>
                  </a:schemeClr>
                </a:solidFill>
              </a:rPr>
              <a:t>para</a:t>
            </a:r>
            <a:r>
              <a:rPr lang="en-GB" dirty="0" smtClean="0">
                <a:solidFill>
                  <a:schemeClr val="tx1">
                    <a:tint val="85000"/>
                  </a:schemeClr>
                </a:solidFill>
              </a:rPr>
              <a:t> ser </a:t>
            </a:r>
            <a:r>
              <a:rPr lang="en-GB" dirty="0" err="1" smtClean="0">
                <a:solidFill>
                  <a:schemeClr val="tx1">
                    <a:tint val="85000"/>
                  </a:schemeClr>
                </a:solidFill>
              </a:rPr>
              <a:t>aceptadas</a:t>
            </a:r>
            <a:r>
              <a:rPr lang="en-GB" dirty="0" smtClean="0">
                <a:solidFill>
                  <a:schemeClr val="tx1">
                    <a:tint val="85000"/>
                  </a:schemeClr>
                </a:solidFill>
              </a:rPr>
              <a:t> y </a:t>
            </a:r>
            <a:r>
              <a:rPr lang="en-GB" dirty="0" err="1" smtClean="0">
                <a:solidFill>
                  <a:schemeClr val="tx1">
                    <a:tint val="85000"/>
                  </a:schemeClr>
                </a:solidFill>
              </a:rPr>
              <a:t>probarse</a:t>
            </a:r>
            <a:r>
              <a:rPr lang="en-GB" dirty="0" smtClean="0">
                <a:solidFill>
                  <a:schemeClr val="tx1">
                    <a:tint val="85000"/>
                  </a:schemeClr>
                </a:solidFill>
              </a:rPr>
              <a:t> y </a:t>
            </a:r>
            <a:r>
              <a:rPr lang="en-GB" dirty="0" err="1" smtClean="0">
                <a:solidFill>
                  <a:schemeClr val="tx1">
                    <a:tint val="85000"/>
                  </a:schemeClr>
                </a:solidFill>
              </a:rPr>
              <a:t>profesiones</a:t>
            </a:r>
            <a:r>
              <a:rPr lang="en-GB" dirty="0" smtClean="0">
                <a:solidFill>
                  <a:schemeClr val="tx1">
                    <a:tint val="85000"/>
                  </a:schemeClr>
                </a:solidFill>
              </a:rPr>
              <a:t> </a:t>
            </a:r>
            <a:r>
              <a:rPr lang="en-GB" dirty="0" err="1" smtClean="0">
                <a:solidFill>
                  <a:schemeClr val="tx1">
                    <a:tint val="85000"/>
                  </a:schemeClr>
                </a:solidFill>
              </a:rPr>
              <a:t>dominadas</a:t>
            </a:r>
            <a:r>
              <a:rPr lang="en-GB" dirty="0" smtClean="0">
                <a:solidFill>
                  <a:schemeClr val="tx1">
                    <a:tint val="85000"/>
                  </a:schemeClr>
                </a:solidFill>
              </a:rPr>
              <a:t> </a:t>
            </a:r>
            <a:r>
              <a:rPr lang="en-GB" dirty="0" err="1" smtClean="0">
                <a:solidFill>
                  <a:schemeClr val="tx1">
                    <a:tint val="85000"/>
                  </a:schemeClr>
                </a:solidFill>
              </a:rPr>
              <a:t>por</a:t>
            </a:r>
            <a:r>
              <a:rPr lang="en-GB" dirty="0" smtClean="0">
                <a:solidFill>
                  <a:schemeClr val="tx1">
                    <a:tint val="85000"/>
                  </a:schemeClr>
                </a:solidFill>
              </a:rPr>
              <a:t> hombres.</a:t>
            </a:r>
          </a:p>
        </p:txBody>
      </p:sp>
      <p:pic>
        <p:nvPicPr>
          <p:cNvPr id="4"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400" dirty="0" smtClean="0">
                <a:solidFill>
                  <a:schemeClr val="accent1"/>
                </a:solidFill>
              </a:rPr>
              <a:t>Valores límite de </a:t>
            </a:r>
            <a:r>
              <a:rPr lang="es-ES" sz="3400" dirty="0" err="1" smtClean="0">
                <a:solidFill>
                  <a:schemeClr val="accent1"/>
                </a:solidFill>
              </a:rPr>
              <a:t>exposIción</a:t>
            </a:r>
            <a:endParaRPr lang="es-ES" sz="3400" dirty="0" smtClean="0">
              <a:solidFill>
                <a:schemeClr val="accent1"/>
              </a:solidFill>
            </a:endParaRPr>
          </a:p>
        </p:txBody>
      </p:sp>
      <p:sp>
        <p:nvSpPr>
          <p:cNvPr id="3" name="2 Marcador de contenido"/>
          <p:cNvSpPr>
            <a:spLocks noGrp="1"/>
          </p:cNvSpPr>
          <p:nvPr>
            <p:ph idx="1"/>
          </p:nvPr>
        </p:nvSpPr>
        <p:spPr>
          <a:xfrm>
            <a:off x="457200" y="1609416"/>
            <a:ext cx="7329510" cy="4846320"/>
          </a:xfrm>
        </p:spPr>
        <p:txBody>
          <a:bodyPr>
            <a:normAutofit fontScale="92500" lnSpcReduction="20000"/>
          </a:bodyPr>
          <a:lstStyle/>
          <a:p>
            <a:pPr lvl="1" indent="-274320" algn="just">
              <a:buFont typeface="Wingdings 2"/>
              <a:buChar char=""/>
              <a:defRPr/>
            </a:pPr>
            <a:r>
              <a:rPr lang="es-ES" dirty="0" smtClean="0">
                <a:solidFill>
                  <a:schemeClr val="tx1"/>
                </a:solidFill>
              </a:rPr>
              <a:t>Valores límite establecidos para la exposición a sustancias tóxicas: No tienen en cuenta la posibilidad de que la respuesta toxicológica pueda ser diferente entre las mujeres y los hombres.</a:t>
            </a:r>
          </a:p>
          <a:p>
            <a:pPr lvl="1" indent="-274320" algn="just">
              <a:buFont typeface="Wingdings 2"/>
              <a:buChar char=""/>
              <a:defRPr/>
            </a:pPr>
            <a:r>
              <a:rPr lang="es-ES" dirty="0" smtClean="0">
                <a:solidFill>
                  <a:schemeClr val="tx1"/>
                </a:solidFill>
              </a:rPr>
              <a:t>Exclusión histórica de las mujeres de estudios epidemiológicos → datos obtenidos en hombres se suponen válidos también para mujeres.</a:t>
            </a:r>
          </a:p>
          <a:p>
            <a:pPr lvl="1" indent="-274320" algn="just">
              <a:buFont typeface="Wingdings 2"/>
              <a:buChar char=""/>
              <a:defRPr/>
            </a:pPr>
            <a:r>
              <a:rPr lang="es-ES" dirty="0" smtClean="0">
                <a:solidFill>
                  <a:schemeClr val="tx1"/>
                </a:solidFill>
              </a:rPr>
              <a:t> Estudios de cáncer publicados 1971-1990 – sólo 24 % análisis en M (elección de sectores masculinizados) (Zahm,94) </a:t>
            </a:r>
          </a:p>
          <a:p>
            <a:pPr lvl="4" indent="-274320" algn="just">
              <a:buFont typeface="Wingdings" pitchFamily="2" charset="2"/>
              <a:buChar char="Ø"/>
              <a:defRPr/>
            </a:pPr>
            <a:r>
              <a:rPr lang="es-ES" dirty="0" smtClean="0">
                <a:solidFill>
                  <a:schemeClr val="bg1">
                    <a:lumMod val="65000"/>
                  </a:schemeClr>
                </a:solidFill>
              </a:rPr>
              <a:t>Publicaciones salud laboral 1997: 31 %  realizadas sólo en H, 6.6 % sólo en M</a:t>
            </a:r>
          </a:p>
          <a:p>
            <a:pPr lvl="4" indent="-274320" algn="just">
              <a:buFont typeface="Wingdings" pitchFamily="2" charset="2"/>
              <a:buChar char="Ø"/>
              <a:defRPr/>
            </a:pPr>
            <a:r>
              <a:rPr lang="es-ES" dirty="0" smtClean="0">
                <a:solidFill>
                  <a:schemeClr val="bg1">
                    <a:lumMod val="65000"/>
                  </a:schemeClr>
                </a:solidFill>
              </a:rPr>
              <a:t>Publicaciones sobre riesgo </a:t>
            </a:r>
            <a:r>
              <a:rPr lang="es-ES" dirty="0" err="1" smtClean="0">
                <a:solidFill>
                  <a:schemeClr val="bg1">
                    <a:lumMod val="65000"/>
                  </a:schemeClr>
                </a:solidFill>
              </a:rPr>
              <a:t>qco</a:t>
            </a:r>
            <a:r>
              <a:rPr lang="es-ES" dirty="0" smtClean="0">
                <a:solidFill>
                  <a:schemeClr val="bg1">
                    <a:lumMod val="65000"/>
                  </a:schemeClr>
                </a:solidFill>
              </a:rPr>
              <a:t>. 36.5 % sólo en H, 5.6 % sólo en M (</a:t>
            </a:r>
            <a:r>
              <a:rPr lang="es-ES" dirty="0" err="1" smtClean="0">
                <a:solidFill>
                  <a:schemeClr val="bg1">
                    <a:lumMod val="65000"/>
                  </a:schemeClr>
                </a:solidFill>
              </a:rPr>
              <a:t>Niedhammer</a:t>
            </a:r>
            <a:r>
              <a:rPr lang="es-ES" dirty="0" smtClean="0">
                <a:solidFill>
                  <a:schemeClr val="bg1">
                    <a:lumMod val="65000"/>
                  </a:schemeClr>
                </a:solidFill>
              </a:rPr>
              <a:t> 2000).</a:t>
            </a:r>
          </a:p>
          <a:p>
            <a:pPr lvl="1" indent="-274320" algn="just">
              <a:buFont typeface="Wingdings 2"/>
              <a:buChar char=""/>
              <a:defRPr/>
            </a:pPr>
            <a:r>
              <a:rPr lang="es-ES" dirty="0" smtClean="0">
                <a:solidFill>
                  <a:schemeClr val="tx1"/>
                </a:solidFill>
              </a:rPr>
              <a:t>Los trabajos de limpieza contacto con determinados compuestos químicos sobre los que se ha investigado muy poco.</a:t>
            </a:r>
          </a:p>
          <a:p>
            <a:pPr lvl="1" indent="-274320" algn="just">
              <a:buFont typeface="Wingdings 2"/>
              <a:buChar char=""/>
              <a:defRPr/>
            </a:pPr>
            <a:endParaRPr lang="es-ES" dirty="0" smtClean="0"/>
          </a:p>
          <a:p>
            <a:endParaRPr lang="es-ES" dirty="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1"/>
                </a:solidFill>
              </a:rPr>
              <a:t>Cultura preventiva inadecuada</a:t>
            </a:r>
          </a:p>
        </p:txBody>
      </p:sp>
      <p:sp>
        <p:nvSpPr>
          <p:cNvPr id="3" name="2 Marcador de contenido"/>
          <p:cNvSpPr>
            <a:spLocks noGrp="1"/>
          </p:cNvSpPr>
          <p:nvPr>
            <p:ph idx="1"/>
          </p:nvPr>
        </p:nvSpPr>
        <p:spPr/>
        <p:txBody>
          <a:bodyPr/>
          <a:lstStyle/>
          <a:p>
            <a:pPr algn="just">
              <a:defRPr/>
            </a:pPr>
            <a:r>
              <a:rPr lang="es-ES" dirty="0" smtClean="0"/>
              <a:t>Cultura preventiva basada en falsa homogeneidad de población trabajadora.</a:t>
            </a:r>
          </a:p>
          <a:p>
            <a:pPr algn="just">
              <a:defRPr/>
            </a:pPr>
            <a:r>
              <a:rPr lang="es-ES" dirty="0" smtClean="0"/>
              <a:t>Problemas de salud ocupacional en mujeres habitualmente ninguneados – Disociación habitual de la causa ocupacional.</a:t>
            </a:r>
          </a:p>
          <a:p>
            <a:endParaRPr lang="es-ES" dirty="0"/>
          </a:p>
        </p:txBody>
      </p:sp>
      <p:pic>
        <p:nvPicPr>
          <p:cNvPr id="4"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31</a:t>
            </a:fld>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467544" y="764704"/>
            <a:ext cx="7072362" cy="4214842"/>
          </a:xfrm>
          <a:prstGeom prst="rect">
            <a:avLst/>
          </a:prstGeom>
          <a:noFill/>
        </p:spPr>
      </p:pic>
      <p:sp>
        <p:nvSpPr>
          <p:cNvPr id="5" name="Text Box 8"/>
          <p:cNvSpPr txBox="1">
            <a:spLocks noChangeArrowheads="1"/>
          </p:cNvSpPr>
          <p:nvPr/>
        </p:nvSpPr>
        <p:spPr bwMode="auto">
          <a:xfrm>
            <a:off x="-180528" y="5805264"/>
            <a:ext cx="8351837" cy="284163"/>
          </a:xfrm>
          <a:prstGeom prst="rect">
            <a:avLst/>
          </a:prstGeom>
          <a:noFill/>
          <a:ln w="57150" algn="ctr">
            <a:noFill/>
            <a:miter lim="800000"/>
            <a:headEnd/>
            <a:tailEnd/>
          </a:ln>
          <a:effectLst/>
        </p:spPr>
        <p:txBody>
          <a:bodyPr>
            <a:spAutoFit/>
          </a:bodyPr>
          <a:lstStyle/>
          <a:p>
            <a:pPr algn="r">
              <a:spcBef>
                <a:spcPct val="50000"/>
              </a:spcBef>
            </a:pPr>
            <a:r>
              <a:rPr lang="es-ES_tradnl" sz="1400" b="0" dirty="0">
                <a:solidFill>
                  <a:schemeClr val="tx2"/>
                </a:solidFill>
              </a:rPr>
              <a:t>NTP 658: Trastornos Músculo-esqueléticos de las mujeres: Recomendaciones preventivas</a:t>
            </a:r>
            <a:endParaRPr lang="es-ES" sz="1400" b="0" dirty="0">
              <a:solidFill>
                <a:schemeClr val="tx2"/>
              </a:solidFill>
            </a:endParaRPr>
          </a:p>
        </p:txBody>
      </p:sp>
      <p:pic>
        <p:nvPicPr>
          <p:cNvPr id="6"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F9BDF0E8-DB0D-40ED-AFEA-21014B8B7133}" type="slidenum">
              <a:rPr lang="es-ES" smtClean="0"/>
              <a:pPr/>
              <a:t>32</a:t>
            </a:fld>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400" dirty="0" smtClean="0">
                <a:solidFill>
                  <a:schemeClr val="accent1"/>
                </a:solidFill>
              </a:rPr>
              <a:t>infradeclaración</a:t>
            </a:r>
            <a:r>
              <a:rPr lang="es-ES" dirty="0" smtClean="0"/>
              <a:t> </a:t>
            </a:r>
            <a:r>
              <a:rPr lang="es-ES" sz="3400" dirty="0" err="1" smtClean="0">
                <a:solidFill>
                  <a:schemeClr val="accent1"/>
                </a:solidFill>
              </a:rPr>
              <a:t>eepp</a:t>
            </a:r>
            <a:endParaRPr lang="es-ES" sz="3400" dirty="0">
              <a:solidFill>
                <a:schemeClr val="accent1"/>
              </a:solidFill>
            </a:endParaRPr>
          </a:p>
        </p:txBody>
      </p:sp>
      <p:sp>
        <p:nvSpPr>
          <p:cNvPr id="43011" name="2 Marcador de contenido"/>
          <p:cNvSpPr>
            <a:spLocks noGrp="1"/>
          </p:cNvSpPr>
          <p:nvPr>
            <p:ph idx="1"/>
          </p:nvPr>
        </p:nvSpPr>
        <p:spPr>
          <a:xfrm>
            <a:off x="285720" y="1571612"/>
            <a:ext cx="3257544" cy="4846320"/>
          </a:xfrm>
        </p:spPr>
        <p:txBody>
          <a:bodyPr>
            <a:normAutofit/>
          </a:bodyPr>
          <a:lstStyle/>
          <a:p>
            <a:pPr marL="274320" indent="-274320" algn="just" eaLnBrk="1" fontAlgn="auto" hangingPunct="1">
              <a:spcAft>
                <a:spcPts val="0"/>
              </a:spcAft>
              <a:buFont typeface="Wingdings 2"/>
              <a:buChar char=""/>
              <a:defRPr/>
            </a:pPr>
            <a:r>
              <a:rPr lang="es-ES" sz="2000" dirty="0" smtClean="0"/>
              <a:t>Infradeclaración de enfermedades profesionales.</a:t>
            </a:r>
          </a:p>
          <a:p>
            <a:pPr marL="274320" indent="-274320" algn="just" eaLnBrk="1" fontAlgn="auto" hangingPunct="1">
              <a:spcAft>
                <a:spcPts val="0"/>
              </a:spcAft>
              <a:buFont typeface="Wingdings 2"/>
              <a:buChar char=""/>
              <a:defRPr/>
            </a:pPr>
            <a:r>
              <a:rPr lang="es-ES" sz="2000" dirty="0" smtClean="0"/>
              <a:t>Las patologías no se visualizan y no se relacionan con el trabajo y no se toman medidas preventivas</a:t>
            </a:r>
          </a:p>
          <a:p>
            <a:pPr lvl="1" indent="-274320" algn="just">
              <a:buFont typeface="Wingdings 2"/>
              <a:buChar char=""/>
              <a:defRPr/>
            </a:pPr>
            <a:r>
              <a:rPr lang="es-ES" sz="2000" dirty="0" smtClean="0"/>
              <a:t>Las mujeres sufren menos accidentes de trabajo que los hombres, la relación de sus problemas de salud con el trabajo queda oculta.</a:t>
            </a:r>
          </a:p>
        </p:txBody>
      </p:sp>
      <p:pic>
        <p:nvPicPr>
          <p:cNvPr id="5" name="Picture 2"/>
          <p:cNvPicPr>
            <a:picLocks noChangeAspect="1" noChangeArrowheads="1"/>
          </p:cNvPicPr>
          <p:nvPr/>
        </p:nvPicPr>
        <p:blipFill>
          <a:blip r:embed="rId2" cstate="print"/>
          <a:srcRect/>
          <a:stretch>
            <a:fillRect/>
          </a:stretch>
        </p:blipFill>
        <p:spPr>
          <a:xfrm>
            <a:off x="3786182" y="1433495"/>
            <a:ext cx="4267759" cy="5424505"/>
          </a:xfrm>
          <a:prstGeom prst="rect">
            <a:avLst/>
          </a:prstGeom>
          <a:noFill/>
        </p:spPr>
      </p:pic>
      <p:pic>
        <p:nvPicPr>
          <p:cNvPr id="6" name="Picture 2"/>
          <p:cNvPicPr>
            <a:picLocks noChangeAspect="1" noChangeArrowheads="1"/>
          </p:cNvPicPr>
          <p:nvPr/>
        </p:nvPicPr>
        <p:blipFill>
          <a:blip r:embed="rId3" cstate="print"/>
          <a:srcRect/>
          <a:stretch>
            <a:fillRect/>
          </a:stretch>
        </p:blipFill>
        <p:spPr>
          <a:xfrm>
            <a:off x="3643306" y="1500173"/>
            <a:ext cx="4429156" cy="3073417"/>
          </a:xfrm>
          <a:prstGeom prst="rect">
            <a:avLst/>
          </a:prstGeom>
          <a:noFill/>
        </p:spPr>
      </p:pic>
      <p:pic>
        <p:nvPicPr>
          <p:cNvPr id="7"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fld id="{F9BDF0E8-DB0D-40ED-AFEA-21014B8B7133}" type="slidenum">
              <a:rPr lang="es-ES" smtClean="0"/>
              <a:pPr/>
              <a:t>33</a:t>
            </a:fld>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endParaRPr lang="es-ES"/>
          </a:p>
        </p:txBody>
      </p:sp>
      <p:pic>
        <p:nvPicPr>
          <p:cNvPr id="68611" name="Picture 2"/>
          <p:cNvPicPr>
            <a:picLocks noGrp="1" noChangeAspect="1" noChangeArrowheads="1"/>
          </p:cNvPicPr>
          <p:nvPr>
            <p:ph idx="1"/>
          </p:nvPr>
        </p:nvPicPr>
        <p:blipFill>
          <a:blip r:embed="rId2" cstate="print"/>
          <a:srcRect/>
          <a:stretch>
            <a:fillRect/>
          </a:stretch>
        </p:blipFill>
        <p:spPr>
          <a:xfrm>
            <a:off x="357158" y="214290"/>
            <a:ext cx="7572396" cy="2490549"/>
          </a:xfrm>
          <a:noFill/>
        </p:spPr>
      </p:pic>
      <p:pic>
        <p:nvPicPr>
          <p:cNvPr id="68612" name="Picture 2"/>
          <p:cNvPicPr>
            <a:picLocks noChangeAspect="1" noChangeArrowheads="1"/>
          </p:cNvPicPr>
          <p:nvPr/>
        </p:nvPicPr>
        <p:blipFill>
          <a:blip r:embed="rId3" cstate="print"/>
          <a:srcRect/>
          <a:stretch>
            <a:fillRect/>
          </a:stretch>
        </p:blipFill>
        <p:spPr bwMode="auto">
          <a:xfrm>
            <a:off x="642910" y="2928934"/>
            <a:ext cx="7358082" cy="322043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a:xfrm>
            <a:off x="9572660" y="928670"/>
            <a:ext cx="4194907" cy="4929198"/>
          </a:xfrm>
          <a:prstGeom prst="rect">
            <a:avLst/>
          </a:prstGeom>
          <a:noFill/>
        </p:spPr>
      </p:pic>
      <p:pic>
        <p:nvPicPr>
          <p:cNvPr id="6" name="4 Imagen" descr="USO ALTA RESOLUCIÓN.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F9BDF0E8-DB0D-40ED-AFEA-21014B8B7133}"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2 Marcador de contenido"/>
          <p:cNvSpPr>
            <a:spLocks noGrp="1"/>
          </p:cNvSpPr>
          <p:nvPr>
            <p:ph idx="1"/>
          </p:nvPr>
        </p:nvSpPr>
        <p:spPr>
          <a:xfrm>
            <a:off x="500034" y="1214422"/>
            <a:ext cx="7239000" cy="4846320"/>
          </a:xfrm>
        </p:spPr>
        <p:txBody>
          <a:bodyPr>
            <a:normAutofit fontScale="92500" lnSpcReduction="10000"/>
          </a:bodyPr>
          <a:lstStyle/>
          <a:p>
            <a:pPr algn="just" eaLnBrk="1" hangingPunct="1"/>
            <a:r>
              <a:rPr lang="es-ES" dirty="0" smtClean="0"/>
              <a:t>Hombres </a:t>
            </a:r>
          </a:p>
          <a:p>
            <a:pPr lvl="1" algn="just"/>
            <a:r>
              <a:rPr lang="es-ES" dirty="0" smtClean="0"/>
              <a:t>Construcción.</a:t>
            </a:r>
          </a:p>
          <a:p>
            <a:pPr lvl="1" algn="just"/>
            <a:r>
              <a:rPr lang="es-ES" dirty="0" smtClean="0"/>
              <a:t>Industria.</a:t>
            </a:r>
          </a:p>
          <a:p>
            <a:pPr lvl="1" algn="just"/>
            <a:r>
              <a:rPr lang="es-ES" dirty="0" smtClean="0"/>
              <a:t>Riesgos de seguridad e higiene .</a:t>
            </a:r>
          </a:p>
          <a:p>
            <a:pPr algn="just"/>
            <a:r>
              <a:rPr lang="es-ES" dirty="0" smtClean="0"/>
              <a:t>Mujeres</a:t>
            </a:r>
          </a:p>
          <a:p>
            <a:pPr lvl="1" algn="just"/>
            <a:r>
              <a:rPr lang="es-ES" dirty="0" smtClean="0"/>
              <a:t>Servicios.</a:t>
            </a:r>
          </a:p>
          <a:p>
            <a:pPr lvl="1" algn="just"/>
            <a:r>
              <a:rPr lang="es-ES" dirty="0" smtClean="0"/>
              <a:t>Riesgos ergonómicos, psicosociales y también higiénicos ( Químicos, físicos y biológicos). </a:t>
            </a:r>
          </a:p>
          <a:p>
            <a:pPr lvl="1" algn="just"/>
            <a:endParaRPr lang="es-ES" dirty="0" smtClean="0"/>
          </a:p>
          <a:p>
            <a:pPr algn="just"/>
            <a:r>
              <a:rPr lang="es-ES" dirty="0" smtClean="0"/>
              <a:t>Hombres cargas pesadas y aplicar fuerzas importantes con una frecuencia mayor.</a:t>
            </a:r>
          </a:p>
          <a:p>
            <a:pPr algn="just"/>
            <a:r>
              <a:rPr lang="es-ES" dirty="0" smtClean="0"/>
              <a:t>Mujeres levantan o mueven personas en un porcentaje superior.</a:t>
            </a:r>
          </a:p>
          <a:p>
            <a:pPr algn="just"/>
            <a:endParaRPr lang="es-ES" dirty="0" smtClean="0"/>
          </a:p>
          <a:p>
            <a:pPr eaLnBrk="1" hangingPunct="1"/>
            <a:endParaRPr lang="es-ES" dirty="0" smtClean="0"/>
          </a:p>
        </p:txBody>
      </p:sp>
      <p:pic>
        <p:nvPicPr>
          <p:cNvPr id="3"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F9BDF0E8-DB0D-40ED-AFEA-21014B8B7133}"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ES" dirty="0" smtClean="0">
                <a:solidFill>
                  <a:schemeClr val="accent1"/>
                </a:solidFill>
              </a:rPr>
              <a:t>Daños</a:t>
            </a:r>
            <a:r>
              <a:rPr lang="es-ES" dirty="0" smtClean="0"/>
              <a:t> </a:t>
            </a:r>
            <a:r>
              <a:rPr lang="es-ES" dirty="0" err="1" smtClean="0">
                <a:solidFill>
                  <a:schemeClr val="accent1"/>
                </a:solidFill>
              </a:rPr>
              <a:t>mÚsculo</a:t>
            </a:r>
            <a:r>
              <a:rPr lang="es-ES" dirty="0" smtClean="0">
                <a:solidFill>
                  <a:schemeClr val="accent1"/>
                </a:solidFill>
              </a:rPr>
              <a:t>-esqueléticos</a:t>
            </a:r>
            <a:endParaRPr lang="es-ES" dirty="0">
              <a:solidFill>
                <a:schemeClr val="accent1"/>
              </a:solidFill>
            </a:endParaRPr>
          </a:p>
        </p:txBody>
      </p:sp>
      <p:sp>
        <p:nvSpPr>
          <p:cNvPr id="91139" name="2 Marcador de contenido"/>
          <p:cNvSpPr>
            <a:spLocks noGrp="1"/>
          </p:cNvSpPr>
          <p:nvPr>
            <p:ph idx="1"/>
          </p:nvPr>
        </p:nvSpPr>
        <p:spPr/>
        <p:txBody>
          <a:bodyPr>
            <a:normAutofit lnSpcReduction="10000"/>
          </a:bodyPr>
          <a:lstStyle/>
          <a:p>
            <a:pPr algn="just" eaLnBrk="1" hangingPunct="1"/>
            <a:r>
              <a:rPr lang="es-ES" dirty="0" smtClean="0"/>
              <a:t>Molestias músculo-esqueléticas:</a:t>
            </a:r>
          </a:p>
          <a:p>
            <a:pPr lvl="1" algn="just"/>
            <a:r>
              <a:rPr lang="es-ES" dirty="0" smtClean="0"/>
              <a:t>Mujeres 80,9%.</a:t>
            </a:r>
          </a:p>
          <a:p>
            <a:pPr lvl="1" algn="just"/>
            <a:r>
              <a:rPr lang="es-ES" dirty="0" smtClean="0"/>
              <a:t>Hombres 74,6%.</a:t>
            </a:r>
          </a:p>
          <a:p>
            <a:pPr algn="just"/>
            <a:r>
              <a:rPr lang="es-ES" dirty="0" smtClean="0"/>
              <a:t>Tipos de molestias:</a:t>
            </a:r>
          </a:p>
          <a:p>
            <a:pPr lvl="1" algn="just" eaLnBrk="1" hangingPunct="1"/>
            <a:r>
              <a:rPr lang="es-ES" dirty="0" smtClean="0"/>
              <a:t>Dolencias en la nuca/cuello (41,1% en mujeres y 28,4% en hombres).</a:t>
            </a:r>
          </a:p>
          <a:p>
            <a:pPr lvl="1" algn="just" eaLnBrk="1" hangingPunct="1"/>
            <a:r>
              <a:rPr lang="es-ES" dirty="0" smtClean="0"/>
              <a:t>Zona alta de la espalda (31,1% mujeres y 23,5% hombres). </a:t>
            </a:r>
          </a:p>
          <a:p>
            <a:pPr algn="just"/>
            <a:r>
              <a:rPr lang="es-ES" dirty="0" smtClean="0"/>
              <a:t>En general, la frecuencia de quejas por molestias músculo-esqueléticas es significativamente superior entre las mujeres. </a:t>
            </a:r>
          </a:p>
          <a:p>
            <a:pPr lvl="1" algn="just" eaLnBrk="1" hangingPunct="1">
              <a:buNone/>
            </a:pPr>
            <a:endParaRPr lang="es-ES" dirty="0" smtClean="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36</a:t>
            </a:fld>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400" dirty="0" smtClean="0">
                <a:solidFill>
                  <a:schemeClr val="accent1"/>
                </a:solidFill>
              </a:rPr>
              <a:t>Atención al público</a:t>
            </a:r>
            <a:endParaRPr lang="es-ES" sz="3400" dirty="0">
              <a:solidFill>
                <a:schemeClr val="accent1"/>
              </a:solidFill>
            </a:endParaRPr>
          </a:p>
        </p:txBody>
      </p:sp>
      <p:sp>
        <p:nvSpPr>
          <p:cNvPr id="75779" name="2 Marcador de contenido"/>
          <p:cNvSpPr>
            <a:spLocks noGrp="1"/>
          </p:cNvSpPr>
          <p:nvPr>
            <p:ph idx="1"/>
          </p:nvPr>
        </p:nvSpPr>
        <p:spPr/>
        <p:txBody>
          <a:bodyPr>
            <a:normAutofit/>
          </a:bodyPr>
          <a:lstStyle/>
          <a:p>
            <a:pPr marL="274320" indent="-274320" algn="just" eaLnBrk="1" fontAlgn="auto" hangingPunct="1">
              <a:spcAft>
                <a:spcPts val="0"/>
              </a:spcAft>
              <a:buFont typeface="Wingdings 2"/>
              <a:buChar char=""/>
              <a:defRPr/>
            </a:pPr>
            <a:r>
              <a:rPr lang="es-ES" dirty="0" smtClean="0"/>
              <a:t>El 64% de la población trabajadora debe tratar directamente con personas como clientes, pasajeros, alumnos, pacientes, etc.  </a:t>
            </a:r>
          </a:p>
          <a:p>
            <a:pPr marL="759714" lvl="2" indent="-274320" algn="just">
              <a:buFont typeface="Wingdings 2"/>
              <a:buChar char=""/>
              <a:defRPr/>
            </a:pPr>
            <a:r>
              <a:rPr lang="es-ES" dirty="0" smtClean="0"/>
              <a:t>Personal docente (91,3%).</a:t>
            </a:r>
          </a:p>
          <a:p>
            <a:pPr marL="759714" lvl="2" indent="-274320" algn="just">
              <a:buFont typeface="Wingdings 2"/>
              <a:buChar char=""/>
              <a:defRPr/>
            </a:pPr>
            <a:r>
              <a:rPr lang="es-ES" dirty="0" smtClean="0"/>
              <a:t>Personal sanitario (87,3%).</a:t>
            </a:r>
          </a:p>
          <a:p>
            <a:pPr marL="759714" lvl="2" indent="-274320" algn="just">
              <a:buFont typeface="Wingdings 2"/>
              <a:buChar char=""/>
              <a:defRPr/>
            </a:pPr>
            <a:r>
              <a:rPr lang="es-ES" dirty="0" smtClean="0"/>
              <a:t>Trabajadores del comercio (89,4%).</a:t>
            </a:r>
          </a:p>
          <a:p>
            <a:pPr marL="759714" lvl="2" indent="-274320" algn="just">
              <a:buNone/>
              <a:defRPr/>
            </a:pPr>
            <a:endParaRPr lang="es-ES" dirty="0" smtClean="0"/>
          </a:p>
          <a:p>
            <a:pPr marL="274320" indent="-274320" algn="just" eaLnBrk="1" fontAlgn="auto" hangingPunct="1">
              <a:spcAft>
                <a:spcPts val="0"/>
              </a:spcAft>
              <a:buFont typeface="Wingdings 2"/>
              <a:buChar char=""/>
              <a:defRPr/>
            </a:pPr>
            <a:r>
              <a:rPr lang="es-ES" dirty="0" smtClean="0"/>
              <a:t>Más frecuente entre las mujeres (68,6%) que entre los hombres (59,4%).</a:t>
            </a:r>
          </a:p>
          <a:p>
            <a:pPr marL="274320" indent="-274320" algn="just" eaLnBrk="1" fontAlgn="auto" hangingPunct="1">
              <a:spcAft>
                <a:spcPts val="0"/>
              </a:spcAft>
              <a:buFont typeface="Wingdings 2"/>
              <a:buChar char=""/>
              <a:defRPr/>
            </a:pPr>
            <a:r>
              <a:rPr lang="es-ES" dirty="0" smtClean="0"/>
              <a:t>Este tipo de trabajo conlleva el riesgo de sufrir actos violentos. </a:t>
            </a: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400" dirty="0" smtClean="0">
                <a:solidFill>
                  <a:schemeClr val="accent1"/>
                </a:solidFill>
              </a:rPr>
              <a:t>Falta de autonomía</a:t>
            </a:r>
            <a:endParaRPr lang="es-ES" sz="3400" dirty="0">
              <a:solidFill>
                <a:schemeClr val="accent1"/>
              </a:solidFill>
            </a:endParaRPr>
          </a:p>
        </p:txBody>
      </p:sp>
      <p:sp>
        <p:nvSpPr>
          <p:cNvPr id="76803" name="2 Marcador de contenido"/>
          <p:cNvSpPr>
            <a:spLocks noGrp="1"/>
          </p:cNvSpPr>
          <p:nvPr>
            <p:ph idx="1"/>
          </p:nvPr>
        </p:nvSpPr>
        <p:spPr/>
        <p:txBody>
          <a:bodyPr>
            <a:normAutofit fontScale="85000" lnSpcReduction="10000"/>
          </a:bodyPr>
          <a:lstStyle/>
          <a:p>
            <a:pPr marL="274320" indent="-274320" algn="just" eaLnBrk="1" fontAlgn="auto" hangingPunct="1">
              <a:spcAft>
                <a:spcPts val="0"/>
              </a:spcAft>
              <a:buFont typeface="Wingdings 2"/>
              <a:buChar char=""/>
              <a:defRPr/>
            </a:pPr>
            <a:r>
              <a:rPr lang="es-ES" dirty="0" smtClean="0"/>
              <a:t>Imposibilidad de poner en práctica sus propias ideas </a:t>
            </a:r>
          </a:p>
          <a:p>
            <a:pPr lvl="1" indent="-274320" algn="just">
              <a:buFont typeface="Wingdings 2"/>
              <a:buChar char=""/>
              <a:defRPr/>
            </a:pPr>
            <a:r>
              <a:rPr lang="es-ES" dirty="0" smtClean="0"/>
              <a:t>Mujeres 23,2%.</a:t>
            </a:r>
          </a:p>
          <a:p>
            <a:pPr lvl="1" indent="-274320" algn="just">
              <a:buFont typeface="Wingdings 2"/>
              <a:buChar char=""/>
              <a:defRPr/>
            </a:pPr>
            <a:r>
              <a:rPr lang="es-ES" dirty="0" smtClean="0"/>
              <a:t>Hombres 19,8%.</a:t>
            </a:r>
          </a:p>
          <a:p>
            <a:pPr marL="274320" indent="-274320" algn="just" eaLnBrk="1" fontAlgn="auto" hangingPunct="1">
              <a:spcAft>
                <a:spcPts val="0"/>
              </a:spcAft>
              <a:buFont typeface="Wingdings 2"/>
              <a:buChar char=""/>
              <a:defRPr/>
            </a:pPr>
            <a:r>
              <a:rPr lang="es-ES" dirty="0" smtClean="0"/>
              <a:t> Imposibilidad elegir o modificar el ritmo de trabajo (Mujeres 35,6% y hombres  32,3%)</a:t>
            </a:r>
          </a:p>
          <a:p>
            <a:pPr algn="just">
              <a:defRPr/>
            </a:pPr>
            <a:r>
              <a:rPr lang="es-ES" dirty="0" smtClean="0"/>
              <a:t>Imposibilidad de elegir o modificar la distribución y/o duración de las pausas (39,2% y 33,3%).</a:t>
            </a:r>
          </a:p>
          <a:p>
            <a:pPr marL="274320" indent="-274320" algn="just" eaLnBrk="1" fontAlgn="auto" hangingPunct="1">
              <a:spcAft>
                <a:spcPts val="0"/>
              </a:spcAft>
              <a:buFont typeface="Wingdings 2"/>
              <a:buChar char=""/>
              <a:defRPr/>
            </a:pPr>
            <a:r>
              <a:rPr lang="es-ES" dirty="0" smtClean="0"/>
              <a:t>Agresiones verbales, rumores o aislamiento social</a:t>
            </a:r>
          </a:p>
          <a:p>
            <a:pPr lvl="1" indent="-274320" algn="just">
              <a:buFont typeface="Wingdings 2"/>
              <a:buChar char=""/>
              <a:defRPr/>
            </a:pPr>
            <a:r>
              <a:rPr lang="es-ES" dirty="0" smtClean="0"/>
              <a:t>Mujeres 8%.</a:t>
            </a:r>
          </a:p>
          <a:p>
            <a:pPr lvl="1" indent="-274320" algn="just">
              <a:buFont typeface="Wingdings 2"/>
              <a:buChar char=""/>
              <a:defRPr/>
            </a:pPr>
            <a:r>
              <a:rPr lang="es-ES" dirty="0" smtClean="0"/>
              <a:t>Hombres 6,7%.</a:t>
            </a:r>
          </a:p>
          <a:p>
            <a:pPr marL="274320" indent="-274320" algn="just" eaLnBrk="1" fontAlgn="auto" hangingPunct="1">
              <a:spcAft>
                <a:spcPts val="0"/>
              </a:spcAft>
              <a:buFont typeface="Wingdings 2"/>
              <a:buChar char=""/>
              <a:defRPr/>
            </a:pPr>
            <a:r>
              <a:rPr lang="es-ES" dirty="0" smtClean="0"/>
              <a:t>Mujeres señalan ser objeto de discriminación sexual o discriminación por razón de género en un 1,2% frente al 0,1% indicado por los hombres. </a:t>
            </a: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22944"/>
          </a:xfrm>
        </p:spPr>
        <p:txBody>
          <a:bodyPr/>
          <a:lstStyle/>
          <a:p>
            <a:pPr eaLnBrk="1" fontAlgn="auto" hangingPunct="1">
              <a:spcAft>
                <a:spcPts val="0"/>
              </a:spcAft>
              <a:defRPr/>
            </a:pPr>
            <a:r>
              <a:rPr lang="es-ES" sz="3400" dirty="0" smtClean="0">
                <a:solidFill>
                  <a:schemeClr val="accent1"/>
                </a:solidFill>
              </a:rPr>
              <a:t>FORMACIÓN E INFORMACIÓN</a:t>
            </a:r>
            <a:endParaRPr lang="es-ES" sz="3400" dirty="0">
              <a:solidFill>
                <a:schemeClr val="accent1"/>
              </a:solidFill>
            </a:endParaRPr>
          </a:p>
        </p:txBody>
      </p:sp>
      <p:sp>
        <p:nvSpPr>
          <p:cNvPr id="130051" name="2 Marcador de contenido"/>
          <p:cNvSpPr>
            <a:spLocks noGrp="1"/>
          </p:cNvSpPr>
          <p:nvPr>
            <p:ph idx="1"/>
          </p:nvPr>
        </p:nvSpPr>
        <p:spPr/>
        <p:txBody>
          <a:bodyPr/>
          <a:lstStyle/>
          <a:p>
            <a:pPr algn="just" eaLnBrk="1" hangingPunct="1">
              <a:defRPr/>
            </a:pPr>
            <a:r>
              <a:rPr lang="es-ES" sz="1600" dirty="0" smtClean="0"/>
              <a:t>Más frecuente la actividad formativa o informativa:</a:t>
            </a:r>
          </a:p>
          <a:p>
            <a:pPr lvl="1" algn="just" eaLnBrk="1" hangingPunct="1">
              <a:defRPr/>
            </a:pPr>
            <a:r>
              <a:rPr lang="es-ES" sz="1600" dirty="0" smtClean="0"/>
              <a:t>en hombres respecto a mujeres (62,2% y 51,5%, respectivamente).</a:t>
            </a:r>
          </a:p>
          <a:p>
            <a:pPr lvl="1" algn="just" eaLnBrk="1" hangingPunct="1">
              <a:defRPr/>
            </a:pPr>
            <a:r>
              <a:rPr lang="es-ES" sz="1600" dirty="0" smtClean="0"/>
              <a:t>indefinidos respecto a temporales: (63,8% y 53,9%, respectivamente) .</a:t>
            </a:r>
          </a:p>
          <a:p>
            <a:pPr lvl="1" algn="just" eaLnBrk="1" hangingPunct="1">
              <a:defRPr/>
            </a:pPr>
            <a:r>
              <a:rPr lang="es-ES" sz="1600" dirty="0" smtClean="0"/>
              <a:t>nacionales respecto a los de otra nacionalidad (58,8% y 41,8%, respectivamente). </a:t>
            </a:r>
          </a:p>
          <a:p>
            <a:pPr marL="273050" lvl="1" indent="-273050" algn="just" eaLnBrk="1" hangingPunct="1">
              <a:spcBef>
                <a:spcPts val="600"/>
              </a:spcBef>
              <a:buClr>
                <a:schemeClr val="tx2"/>
              </a:buClr>
              <a:buSzPct val="73000"/>
              <a:buFont typeface="Wingdings 2" pitchFamily="18" charset="2"/>
              <a:buChar char=""/>
              <a:defRPr/>
            </a:pPr>
            <a:r>
              <a:rPr lang="es-ES" sz="1600" dirty="0" smtClean="0">
                <a:solidFill>
                  <a:schemeClr val="tx1"/>
                </a:solidFill>
              </a:rPr>
              <a:t>Considerando conjuntamente los trabajadores que afirman estar poco o nada informados, se obtiene que los colectivos más afectados son: </a:t>
            </a:r>
          </a:p>
          <a:p>
            <a:pPr lvl="1" algn="just" eaLnBrk="1" hangingPunct="1">
              <a:defRPr/>
            </a:pPr>
            <a:r>
              <a:rPr lang="es-ES" sz="1600" dirty="0" smtClean="0"/>
              <a:t>Trabajadores agropecuarios (20,2%).</a:t>
            </a:r>
          </a:p>
          <a:p>
            <a:pPr lvl="1" algn="just" eaLnBrk="1" hangingPunct="1">
              <a:defRPr/>
            </a:pPr>
            <a:r>
              <a:rPr lang="es-ES" sz="1600" dirty="0" smtClean="0"/>
              <a:t>Personal docente (19%) o los Trabajadores de hostelería y limpieza (16,8%).</a:t>
            </a:r>
          </a:p>
          <a:p>
            <a:pPr lvl="1" algn="just" eaLnBrk="1" hangingPunct="1">
              <a:defRPr/>
            </a:pPr>
            <a:r>
              <a:rPr lang="es-ES" sz="1600" dirty="0" smtClean="0"/>
              <a:t>Temporales (15,2%) respecto a los indefinidos (11,5%).</a:t>
            </a:r>
          </a:p>
          <a:p>
            <a:pPr lvl="1" algn="just" eaLnBrk="1" hangingPunct="1">
              <a:defRPr/>
            </a:pPr>
            <a:r>
              <a:rPr lang="es-ES" sz="1600" dirty="0" smtClean="0"/>
              <a:t>Mujeres (15,1%) respecto a los hombres (10,4%).</a:t>
            </a:r>
          </a:p>
          <a:p>
            <a:pPr lvl="1" algn="just" eaLnBrk="1" hangingPunct="1">
              <a:defRPr/>
            </a:pPr>
            <a:r>
              <a:rPr lang="es-ES" sz="1600" dirty="0" smtClean="0"/>
              <a:t>Menores de 25 años (16,1%).</a:t>
            </a:r>
          </a:p>
          <a:p>
            <a:pPr lvl="1" algn="just" eaLnBrk="1" hangingPunct="1">
              <a:defRPr/>
            </a:pPr>
            <a:r>
              <a:rPr lang="es-ES" sz="1600" dirty="0" smtClean="0"/>
              <a:t>Nacionalidad distinta a la española (20,5%) respecto a los españoles (11,8%). </a:t>
            </a:r>
          </a:p>
          <a:p>
            <a:pPr eaLnBrk="1" hangingPunct="1">
              <a:defRPr/>
            </a:pPr>
            <a:endParaRPr lang="es-ES" sz="1400" dirty="0" smtClean="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496204" cy="500065"/>
          </a:xfrm>
        </p:spPr>
        <p:txBody>
          <a:bodyPr>
            <a:noAutofit/>
          </a:bodyPr>
          <a:lstStyle/>
          <a:p>
            <a:pPr marL="274320" indent="-274320">
              <a:spcAft>
                <a:spcPts val="600"/>
              </a:spcAft>
              <a:defRPr/>
            </a:pPr>
            <a:r>
              <a:rPr lang="en-GB" altLang="en-US" sz="2800" dirty="0" smtClean="0">
                <a:solidFill>
                  <a:schemeClr val="accent1"/>
                </a:solidFill>
              </a:rPr>
              <a:t>	</a:t>
            </a:r>
            <a:r>
              <a:rPr lang="en-GB" altLang="en-US" sz="2800" dirty="0" err="1" smtClean="0">
                <a:solidFill>
                  <a:schemeClr val="accent1"/>
                </a:solidFill>
              </a:rPr>
              <a:t>Tasa</a:t>
            </a:r>
            <a:r>
              <a:rPr lang="en-GB" altLang="en-US" sz="2800" dirty="0" smtClean="0">
                <a:solidFill>
                  <a:schemeClr val="accent1"/>
                </a:solidFill>
              </a:rPr>
              <a:t> de </a:t>
            </a:r>
            <a:r>
              <a:rPr lang="en-GB" altLang="en-US" sz="2800" dirty="0" err="1" smtClean="0">
                <a:solidFill>
                  <a:schemeClr val="accent1"/>
                </a:solidFill>
              </a:rPr>
              <a:t>empleo</a:t>
            </a:r>
            <a:r>
              <a:rPr lang="en-GB" altLang="en-US" sz="2800" dirty="0" smtClean="0">
                <a:solidFill>
                  <a:schemeClr val="accent1"/>
                </a:solidFill>
              </a:rPr>
              <a:t> </a:t>
            </a:r>
            <a:r>
              <a:rPr lang="en-GB" altLang="en-US" sz="2800" dirty="0" err="1" smtClean="0">
                <a:solidFill>
                  <a:schemeClr val="accent1"/>
                </a:solidFill>
              </a:rPr>
              <a:t>mujeres</a:t>
            </a:r>
            <a:endParaRPr lang="en-GB" altLang="en-US" sz="2800" dirty="0" smtClean="0">
              <a:solidFill>
                <a:schemeClr val="accent1"/>
              </a:solidFill>
            </a:endParaRPr>
          </a:p>
        </p:txBody>
      </p:sp>
      <p:sp>
        <p:nvSpPr>
          <p:cNvPr id="3" name="Content Placeholder 2"/>
          <p:cNvSpPr>
            <a:spLocks noGrp="1"/>
          </p:cNvSpPr>
          <p:nvPr>
            <p:ph idx="1"/>
          </p:nvPr>
        </p:nvSpPr>
        <p:spPr>
          <a:xfrm>
            <a:off x="357188" y="1071563"/>
            <a:ext cx="7715274" cy="5516562"/>
          </a:xfrm>
        </p:spPr>
        <p:txBody>
          <a:bodyPr>
            <a:normAutofit/>
          </a:bodyPr>
          <a:lstStyle/>
          <a:p>
            <a:pPr algn="just">
              <a:lnSpc>
                <a:spcPct val="90000"/>
              </a:lnSpc>
              <a:spcAft>
                <a:spcPts val="600"/>
              </a:spcAft>
              <a:defRPr/>
            </a:pPr>
            <a:r>
              <a:rPr lang="en-GB" sz="2400" dirty="0" err="1" smtClean="0"/>
              <a:t>Encuesta</a:t>
            </a:r>
            <a:r>
              <a:rPr lang="en-GB" sz="2400" dirty="0" smtClean="0"/>
              <a:t> EU27, 2013: 69.5% en hombres y 59.8% en </a:t>
            </a:r>
            <a:r>
              <a:rPr lang="en-GB" sz="2400" dirty="0" err="1" smtClean="0"/>
              <a:t>mujeres</a:t>
            </a:r>
            <a:r>
              <a:rPr lang="en-GB" sz="2400" dirty="0" smtClean="0"/>
              <a:t> (</a:t>
            </a:r>
            <a:r>
              <a:rPr lang="en-GB" sz="2400" dirty="0" err="1" smtClean="0"/>
              <a:t>brecha</a:t>
            </a:r>
            <a:r>
              <a:rPr lang="en-GB" sz="2400" dirty="0" smtClean="0"/>
              <a:t> de </a:t>
            </a:r>
            <a:r>
              <a:rPr lang="en-GB" sz="2400" dirty="0" err="1" smtClean="0"/>
              <a:t>género</a:t>
            </a:r>
            <a:r>
              <a:rPr lang="en-GB" sz="2400" dirty="0" smtClean="0"/>
              <a:t>= 10.6, en </a:t>
            </a:r>
            <a:r>
              <a:rPr lang="en-GB" sz="2400" dirty="0" err="1" smtClean="0"/>
              <a:t>Suecia</a:t>
            </a:r>
            <a:r>
              <a:rPr lang="en-GB" sz="2400" dirty="0" smtClean="0"/>
              <a:t> 3.8).</a:t>
            </a:r>
          </a:p>
          <a:p>
            <a:pPr algn="just">
              <a:lnSpc>
                <a:spcPct val="90000"/>
              </a:lnSpc>
              <a:spcAft>
                <a:spcPts val="600"/>
              </a:spcAft>
              <a:defRPr/>
            </a:pPr>
            <a:r>
              <a:rPr lang="es-ES" sz="2400" dirty="0" smtClean="0"/>
              <a:t>Más desempleo de larga duración.</a:t>
            </a:r>
          </a:p>
          <a:p>
            <a:pPr marL="640080" lvl="1" indent="-274320">
              <a:spcBef>
                <a:spcPts val="600"/>
              </a:spcBef>
              <a:spcAft>
                <a:spcPts val="600"/>
              </a:spcAft>
              <a:buFont typeface="Wingdings 2"/>
              <a:buChar char=""/>
              <a:defRPr/>
            </a:pPr>
            <a:endParaRPr lang="es-ES" sz="1600" dirty="0" smtClean="0"/>
          </a:p>
          <a:p>
            <a:pPr marL="640080" lvl="1" indent="-274320" eaLnBrk="1" fontAlgn="auto" hangingPunct="1">
              <a:spcBef>
                <a:spcPts val="600"/>
              </a:spcBef>
              <a:spcAft>
                <a:spcPts val="600"/>
              </a:spcAft>
              <a:buClr>
                <a:schemeClr val="accent4"/>
              </a:buClr>
              <a:buNone/>
              <a:defRPr/>
            </a:pPr>
            <a:endParaRPr lang="en-GB" sz="1600" dirty="0">
              <a:solidFill>
                <a:schemeClr val="tx1">
                  <a:tint val="85000"/>
                </a:schemeClr>
              </a:solidFill>
            </a:endParaRPr>
          </a:p>
        </p:txBody>
      </p:sp>
      <p:pic>
        <p:nvPicPr>
          <p:cNvPr id="1027" name="Picture 3"/>
          <p:cNvPicPr>
            <a:picLocks noChangeAspect="1" noChangeArrowheads="1"/>
          </p:cNvPicPr>
          <p:nvPr/>
        </p:nvPicPr>
        <p:blipFill>
          <a:blip r:embed="rId3" cstate="print"/>
          <a:srcRect/>
          <a:stretch>
            <a:fillRect/>
          </a:stretch>
        </p:blipFill>
        <p:spPr bwMode="auto">
          <a:xfrm>
            <a:off x="755576" y="2420888"/>
            <a:ext cx="6715172" cy="3843685"/>
          </a:xfrm>
          <a:prstGeom prst="rect">
            <a:avLst/>
          </a:prstGeom>
          <a:noFill/>
          <a:ln w="9525">
            <a:noFill/>
            <a:miter lim="800000"/>
            <a:headEnd/>
            <a:tailEnd/>
          </a:ln>
          <a:effectLst/>
        </p:spPr>
      </p:pic>
      <p:sp>
        <p:nvSpPr>
          <p:cNvPr id="6" name="5 CuadroTexto"/>
          <p:cNvSpPr txBox="1"/>
          <p:nvPr/>
        </p:nvSpPr>
        <p:spPr>
          <a:xfrm>
            <a:off x="1691680" y="6604084"/>
            <a:ext cx="2143140" cy="253916"/>
          </a:xfrm>
          <a:prstGeom prst="rect">
            <a:avLst/>
          </a:prstGeom>
          <a:noFill/>
        </p:spPr>
        <p:txBody>
          <a:bodyPr wrap="square" rtlCol="0">
            <a:spAutoFit/>
          </a:bodyPr>
          <a:lstStyle/>
          <a:p>
            <a:r>
              <a:rPr lang="es-ES" sz="1050" b="1" dirty="0" smtClean="0"/>
              <a:t>EPA 29 FEBRERO 2016</a:t>
            </a:r>
            <a:endParaRPr lang="es-ES" sz="1050" b="1" dirty="0"/>
          </a:p>
        </p:txBody>
      </p:sp>
      <p:pic>
        <p:nvPicPr>
          <p:cNvPr id="7"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fld id="{F9BDF0E8-DB0D-40ED-AFEA-21014B8B7133}"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normAutofit/>
          </a:bodyPr>
          <a:lstStyle/>
          <a:p>
            <a:pPr eaLnBrk="1" fontAlgn="auto" hangingPunct="1">
              <a:spcAft>
                <a:spcPts val="0"/>
              </a:spcAft>
              <a:defRPr/>
            </a:pPr>
            <a:r>
              <a:rPr lang="es-ES" sz="3400" dirty="0" smtClean="0">
                <a:solidFill>
                  <a:schemeClr val="accent1"/>
                </a:solidFill>
              </a:rPr>
              <a:t>Problemas de salud PERCIBIDOS</a:t>
            </a:r>
            <a:endParaRPr lang="es-ES" sz="3400" dirty="0">
              <a:solidFill>
                <a:schemeClr val="accent1"/>
              </a:solidFill>
            </a:endParaRPr>
          </a:p>
        </p:txBody>
      </p:sp>
      <p:sp>
        <p:nvSpPr>
          <p:cNvPr id="80899" name="2 Marcador de contenido"/>
          <p:cNvSpPr>
            <a:spLocks noGrp="1"/>
          </p:cNvSpPr>
          <p:nvPr>
            <p:ph idx="1"/>
          </p:nvPr>
        </p:nvSpPr>
        <p:spPr/>
        <p:txBody>
          <a:bodyPr>
            <a:normAutofit/>
          </a:bodyPr>
          <a:lstStyle/>
          <a:p>
            <a:pPr marL="274320" indent="-274320" algn="just" eaLnBrk="1" fontAlgn="auto" hangingPunct="1">
              <a:spcAft>
                <a:spcPts val="0"/>
              </a:spcAft>
              <a:buFont typeface="Wingdings 2"/>
              <a:buChar char=""/>
              <a:defRPr/>
            </a:pPr>
            <a:r>
              <a:rPr lang="es-ES" dirty="0" smtClean="0"/>
              <a:t>El 68% de los hombres manifiesta algún problema de salud, frente al 76,7% de las mujeres.</a:t>
            </a:r>
          </a:p>
          <a:p>
            <a:pPr marL="274320" indent="-274320" algn="just" eaLnBrk="1" fontAlgn="auto" hangingPunct="1">
              <a:spcAft>
                <a:spcPts val="0"/>
              </a:spcAft>
              <a:buFont typeface="Wingdings 2"/>
              <a:buChar char=""/>
              <a:defRPr/>
            </a:pPr>
            <a:r>
              <a:rPr lang="es-ES" dirty="0" smtClean="0"/>
              <a:t>Respecto a la nacionalidad, el 65,7% de los trabajadores de otras nacionalidades afirma tener algún problema de salud, frente al 72,7% de los españoles. </a:t>
            </a: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ACTuACIONES</a:t>
            </a:r>
            <a:r>
              <a:rPr lang="es-ES" dirty="0" smtClean="0"/>
              <a:t> </a:t>
            </a:r>
            <a:r>
              <a:rPr lang="es-ES" dirty="0" smtClean="0"/>
              <a:t>SINDICALES y de la administración </a:t>
            </a:r>
            <a:endParaRPr lang="es-ES" dirty="0"/>
          </a:p>
        </p:txBody>
      </p:sp>
      <p:pic>
        <p:nvPicPr>
          <p:cNvPr id="3"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F9BDF0E8-DB0D-40ED-AFEA-21014B8B7133}" type="slidenum">
              <a:rPr lang="es-ES" smtClean="0"/>
              <a:pPr/>
              <a:t>41</a:t>
            </a:fld>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611188" y="1142984"/>
            <a:ext cx="6889770" cy="3631763"/>
          </a:xfrm>
          <a:prstGeom prst="rect">
            <a:avLst/>
          </a:prstGeom>
          <a:noFill/>
          <a:ln w="57150" algn="ctr">
            <a:noFill/>
            <a:miter lim="800000"/>
            <a:headEnd/>
            <a:tailEnd/>
          </a:ln>
          <a:effectLst/>
        </p:spPr>
        <p:txBody>
          <a:bodyPr wrap="square">
            <a:spAutoFit/>
          </a:bodyPr>
          <a:lstStyle/>
          <a:p>
            <a:pPr marL="274320" indent="-274320" algn="just">
              <a:lnSpc>
                <a:spcPct val="125000"/>
              </a:lnSpc>
              <a:spcBef>
                <a:spcPts val="600"/>
              </a:spcBef>
              <a:buClr>
                <a:schemeClr val="tx2"/>
              </a:buClr>
              <a:buSzPct val="73000"/>
              <a:buFont typeface="Wingdings 2"/>
              <a:buChar char=""/>
              <a:defRPr/>
            </a:pPr>
            <a:r>
              <a:rPr lang="es-ES_tradnl" dirty="0" smtClean="0"/>
              <a:t>La Ley de Igualdad 3/2007, modifica el artículo 5 de la Ley de Prevención:</a:t>
            </a:r>
          </a:p>
          <a:p>
            <a:pPr marL="731520" lvl="1" indent="-274320" algn="just">
              <a:lnSpc>
                <a:spcPct val="125000"/>
              </a:lnSpc>
              <a:spcBef>
                <a:spcPts val="600"/>
              </a:spcBef>
              <a:buClr>
                <a:schemeClr val="tx2"/>
              </a:buClr>
              <a:buSzPct val="73000"/>
              <a:defRPr/>
            </a:pPr>
            <a:r>
              <a:rPr lang="es-ES_tradnl" sz="1600" i="1" dirty="0" smtClean="0"/>
              <a:t>Art. 5.4.  Ley 31/1995. “Las Administraciones públicas promoverán la efectividad del principio de igualdad entre mujeres y hombres, considerando las variables relacionadas con el sexo tanto en los sistemas de recogida y tratamiento de datos como en el estudio e investigación </a:t>
            </a:r>
            <a:r>
              <a:rPr lang="es-ES_tradnl" sz="1600" i="1" dirty="0"/>
              <a:t>generales en materia de prevención de riesgos laborales, con el objetivo de detectar y prevenir posibles situaciones en las que los daños derivados del trabajo puedan aparecer vinculados con el sexo de los trabajadores”</a:t>
            </a:r>
            <a:endParaRPr lang="es-ES" sz="1600" i="1" dirty="0"/>
          </a:p>
        </p:txBody>
      </p:sp>
      <p:sp>
        <p:nvSpPr>
          <p:cNvPr id="133123" name="Text Box 3"/>
          <p:cNvSpPr txBox="1">
            <a:spLocks noChangeArrowheads="1"/>
          </p:cNvSpPr>
          <p:nvPr/>
        </p:nvSpPr>
        <p:spPr bwMode="auto">
          <a:xfrm>
            <a:off x="395288" y="431800"/>
            <a:ext cx="8137525" cy="641714"/>
          </a:xfrm>
          <a:prstGeom prst="rect">
            <a:avLst/>
          </a:prstGeom>
          <a:noFill/>
          <a:ln w="9525">
            <a:noFill/>
            <a:miter lim="800000"/>
            <a:headEnd/>
            <a:tailEnd/>
          </a:ln>
          <a:effectLst/>
        </p:spPr>
        <p:txBody>
          <a:bodyPr>
            <a:spAutoFit/>
          </a:bodyPr>
          <a:lstStyle/>
          <a:p>
            <a:pPr>
              <a:lnSpc>
                <a:spcPct val="105000"/>
              </a:lnSpc>
              <a:spcBef>
                <a:spcPct val="0"/>
              </a:spcBef>
              <a:buClr>
                <a:srgbClr val="990000"/>
              </a:buClr>
              <a:buSzTx/>
            </a:pPr>
            <a:r>
              <a:rPr lang="es-ES_tradnl" sz="3400" b="1" cap="all" dirty="0" smtClean="0">
                <a:ln w="500">
                  <a:solidFill>
                    <a:schemeClr val="tx2">
                      <a:shade val="20000"/>
                      <a:satMod val="120000"/>
                    </a:schemeClr>
                  </a:solidFill>
                </a:ln>
                <a:solidFill>
                  <a:schemeClr val="accent1"/>
                </a:solidFill>
                <a:latin typeface="+mj-lt"/>
                <a:ea typeface="+mj-ea"/>
                <a:cs typeface="+mj-cs"/>
              </a:rPr>
              <a:t>Ley de igualdad y </a:t>
            </a:r>
            <a:r>
              <a:rPr lang="es-ES_tradnl" sz="3400" b="1" cap="all" dirty="0" err="1" smtClean="0">
                <a:ln w="500">
                  <a:solidFill>
                    <a:schemeClr val="tx2">
                      <a:shade val="20000"/>
                      <a:satMod val="120000"/>
                    </a:schemeClr>
                  </a:solidFill>
                </a:ln>
                <a:solidFill>
                  <a:schemeClr val="accent1"/>
                </a:solidFill>
                <a:latin typeface="+mj-lt"/>
                <a:ea typeface="+mj-ea"/>
                <a:cs typeface="+mj-cs"/>
              </a:rPr>
              <a:t>prl</a:t>
            </a:r>
            <a:r>
              <a:rPr kumimoji="1" lang="es-ES_tradnl" sz="2400" u="sng" dirty="0" smtClean="0">
                <a:solidFill>
                  <a:srgbClr val="000046"/>
                </a:solidFill>
                <a:effectLst>
                  <a:outerShdw blurRad="38100" dist="38100" dir="2700000" algn="tl">
                    <a:srgbClr val="C0C0C0"/>
                  </a:outerShdw>
                </a:effectLst>
              </a:rPr>
              <a:t> </a:t>
            </a:r>
            <a:endParaRPr lang="es-ES" sz="3400" b="1" cap="all" dirty="0">
              <a:ln w="500">
                <a:solidFill>
                  <a:schemeClr val="tx2">
                    <a:shade val="20000"/>
                    <a:satMod val="120000"/>
                  </a:schemeClr>
                </a:solidFill>
              </a:ln>
              <a:solidFill>
                <a:schemeClr val="accent1"/>
              </a:solidFill>
              <a:latin typeface="+mj-lt"/>
              <a:ea typeface="+mj-ea"/>
              <a:cs typeface="+mj-cs"/>
            </a:endParaRP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42</a:t>
            </a:fld>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11188" y="1222374"/>
            <a:ext cx="7461274" cy="4801314"/>
          </a:xfrm>
          <a:prstGeom prst="rect">
            <a:avLst/>
          </a:prstGeom>
          <a:noFill/>
          <a:ln w="57150" algn="ctr">
            <a:noFill/>
            <a:miter lim="800000"/>
            <a:headEnd/>
            <a:tailEnd/>
          </a:ln>
          <a:effectLst/>
        </p:spPr>
        <p:txBody>
          <a:bodyPr wrap="square">
            <a:spAutoFit/>
          </a:bodyPr>
          <a:lstStyle/>
          <a:p>
            <a:pPr marL="274320" indent="-274320" algn="just">
              <a:spcBef>
                <a:spcPts val="600"/>
              </a:spcBef>
              <a:buClr>
                <a:schemeClr val="tx2"/>
              </a:buClr>
              <a:buSzPct val="73000"/>
              <a:buFont typeface="Wingdings 2"/>
              <a:buChar char=""/>
              <a:defRPr/>
            </a:pPr>
            <a:r>
              <a:rPr lang="es-ES" sz="1600" dirty="0" smtClean="0"/>
              <a:t>La Ley de Igualdad amplió la protección de la salud de las mujeres embarazadas al periodo de lactancia natural. </a:t>
            </a:r>
          </a:p>
          <a:p>
            <a:pPr marL="274320" indent="-274320" algn="just">
              <a:spcBef>
                <a:spcPts val="600"/>
              </a:spcBef>
              <a:buClr>
                <a:schemeClr val="tx2"/>
              </a:buClr>
              <a:buSzPct val="73000"/>
              <a:buFont typeface="Wingdings 2"/>
              <a:buChar char=""/>
              <a:defRPr/>
            </a:pPr>
            <a:r>
              <a:rPr lang="es-ES" sz="1600" dirty="0" smtClean="0"/>
              <a:t>Define acoso sexual y por razón de sexo, el cual se define como una conducta discriminatoria.</a:t>
            </a:r>
          </a:p>
          <a:p>
            <a:pPr marL="274320" indent="-274320" algn="just">
              <a:spcBef>
                <a:spcPts val="600"/>
              </a:spcBef>
              <a:buClr>
                <a:schemeClr val="tx2"/>
              </a:buClr>
              <a:buSzPct val="73000"/>
              <a:buFont typeface="Wingdings 2"/>
              <a:buChar char=""/>
              <a:defRPr/>
            </a:pPr>
            <a:r>
              <a:rPr lang="es-ES" sz="1600" dirty="0" smtClean="0"/>
              <a:t>Las Administraciones Públicas tienen que promover la efectividad del principio de igualdad entre mujeres y hombres. </a:t>
            </a:r>
          </a:p>
          <a:p>
            <a:pPr marL="274320" indent="-274320" algn="just">
              <a:spcBef>
                <a:spcPts val="600"/>
              </a:spcBef>
              <a:buClr>
                <a:schemeClr val="tx2"/>
              </a:buClr>
              <a:buSzPct val="73000"/>
              <a:buFont typeface="Wingdings 2"/>
              <a:buChar char=""/>
              <a:defRPr/>
            </a:pPr>
            <a:r>
              <a:rPr lang="es-ES" sz="1600" dirty="0" smtClean="0"/>
              <a:t>Las Administraciones deben tener en cuenta  “las variables relacionadas con el sexo tanto en los sistemas de recogida y tratamiento de datos como en el estudio e investigación generales en materia de prevención de riesgos laborales, con el objetivo de detectar y prevenir posibles situaciones en las que los daños derivados del trabajo puedan aparecer vinculados con el sexo de los trabajadores”.</a:t>
            </a:r>
            <a:endParaRPr lang="es-ES_tradnl" sz="1600" dirty="0" smtClean="0"/>
          </a:p>
          <a:p>
            <a:pPr marL="274320" indent="-274320" algn="just">
              <a:spcBef>
                <a:spcPts val="600"/>
              </a:spcBef>
              <a:buClr>
                <a:schemeClr val="tx2"/>
              </a:buClr>
              <a:buSzPct val="73000"/>
              <a:buFont typeface="Wingdings 2"/>
              <a:buChar char=""/>
              <a:defRPr/>
            </a:pPr>
            <a:r>
              <a:rPr lang="es-ES_tradnl" sz="1600" dirty="0" smtClean="0"/>
              <a:t>Se busca tener en cuenta las diferencias biológicas y psicosociales para alcanzar el principio de máximo nivel de protección en ambos sexos.</a:t>
            </a:r>
          </a:p>
          <a:p>
            <a:pPr marL="274320" indent="-274320" algn="just">
              <a:spcBef>
                <a:spcPts val="600"/>
              </a:spcBef>
              <a:buClr>
                <a:schemeClr val="tx2"/>
              </a:buClr>
              <a:buSzPct val="73000"/>
              <a:buFont typeface="Wingdings 2"/>
              <a:buChar char=""/>
              <a:defRPr/>
            </a:pPr>
            <a:r>
              <a:rPr lang="es-ES_tradnl" sz="1600" dirty="0" smtClean="0"/>
              <a:t>La normativa, RD 298/2009 está desarrollada reglamentariamente respecto a los aspectos derivados de situaciones de embarazo o período de lactancia.</a:t>
            </a:r>
          </a:p>
          <a:p>
            <a:pPr marL="274320" indent="-274320" algn="just">
              <a:spcBef>
                <a:spcPts val="600"/>
              </a:spcBef>
              <a:buClr>
                <a:schemeClr val="tx2"/>
              </a:buClr>
              <a:buSzPct val="73000"/>
              <a:buFont typeface="Wingdings 2"/>
              <a:buChar char=""/>
              <a:defRPr/>
            </a:pPr>
            <a:r>
              <a:rPr lang="es-ES_tradnl" sz="1600" dirty="0" smtClean="0"/>
              <a:t>No hay norma en el caso de la diferenciación de riesgos por género. </a:t>
            </a:r>
            <a:endParaRPr lang="es-ES" sz="1600" dirty="0" smtClean="0"/>
          </a:p>
        </p:txBody>
      </p:sp>
      <p:sp>
        <p:nvSpPr>
          <p:cNvPr id="4" name="Text Box 3"/>
          <p:cNvSpPr txBox="1">
            <a:spLocks noChangeArrowheads="1"/>
          </p:cNvSpPr>
          <p:nvPr/>
        </p:nvSpPr>
        <p:spPr bwMode="auto">
          <a:xfrm>
            <a:off x="142844" y="428604"/>
            <a:ext cx="8137525" cy="641714"/>
          </a:xfrm>
          <a:prstGeom prst="rect">
            <a:avLst/>
          </a:prstGeom>
          <a:noFill/>
          <a:ln w="9525">
            <a:noFill/>
            <a:miter lim="800000"/>
            <a:headEnd/>
            <a:tailEnd/>
          </a:ln>
          <a:effectLst/>
        </p:spPr>
        <p:txBody>
          <a:bodyPr>
            <a:spAutoFit/>
          </a:bodyPr>
          <a:lstStyle/>
          <a:p>
            <a:pPr>
              <a:lnSpc>
                <a:spcPct val="105000"/>
              </a:lnSpc>
              <a:spcBef>
                <a:spcPct val="0"/>
              </a:spcBef>
              <a:buClr>
                <a:srgbClr val="990000"/>
              </a:buClr>
              <a:buSzTx/>
            </a:pPr>
            <a:r>
              <a:rPr lang="es-ES_tradnl" sz="3400" b="1" cap="all" dirty="0" smtClean="0">
                <a:ln w="500">
                  <a:solidFill>
                    <a:schemeClr val="tx2">
                      <a:shade val="20000"/>
                      <a:satMod val="120000"/>
                    </a:schemeClr>
                  </a:solidFill>
                </a:ln>
                <a:solidFill>
                  <a:schemeClr val="accent1"/>
                </a:solidFill>
                <a:latin typeface="+mj-lt"/>
                <a:ea typeface="+mj-ea"/>
                <a:cs typeface="+mj-cs"/>
              </a:rPr>
              <a:t>Ley de igualdad y </a:t>
            </a:r>
            <a:r>
              <a:rPr lang="es-ES_tradnl" sz="3400" b="1" cap="all" dirty="0" err="1" smtClean="0">
                <a:ln w="500">
                  <a:solidFill>
                    <a:schemeClr val="tx2">
                      <a:shade val="20000"/>
                      <a:satMod val="120000"/>
                    </a:schemeClr>
                  </a:solidFill>
                </a:ln>
                <a:solidFill>
                  <a:schemeClr val="accent1"/>
                </a:solidFill>
                <a:latin typeface="+mj-lt"/>
                <a:ea typeface="+mj-ea"/>
                <a:cs typeface="+mj-cs"/>
              </a:rPr>
              <a:t>prl</a:t>
            </a:r>
            <a:r>
              <a:rPr kumimoji="1" lang="es-ES_tradnl" sz="2400" u="sng" dirty="0" smtClean="0">
                <a:solidFill>
                  <a:srgbClr val="000046"/>
                </a:solidFill>
                <a:effectLst>
                  <a:outerShdw blurRad="38100" dist="38100" dir="2700000" algn="tl">
                    <a:srgbClr val="C0C0C0"/>
                  </a:outerShdw>
                </a:effectLst>
              </a:rPr>
              <a:t> </a:t>
            </a:r>
            <a:endParaRPr lang="es-ES" sz="3400" b="1" cap="all" dirty="0">
              <a:ln w="500">
                <a:solidFill>
                  <a:schemeClr val="tx2">
                    <a:shade val="20000"/>
                    <a:satMod val="120000"/>
                  </a:schemeClr>
                </a:solidFill>
              </a:ln>
              <a:solidFill>
                <a:schemeClr val="accent1"/>
              </a:solidFill>
              <a:latin typeface="+mj-lt"/>
              <a:ea typeface="+mj-ea"/>
              <a:cs typeface="+mj-cs"/>
            </a:endParaRPr>
          </a:p>
        </p:txBody>
      </p:sp>
      <p:pic>
        <p:nvPicPr>
          <p:cNvPr id="5"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_tradnl" sz="4000" dirty="0" smtClean="0">
                <a:solidFill>
                  <a:schemeClr val="accent1"/>
                </a:solidFill>
              </a:rPr>
              <a:t>Ley de igualdad y </a:t>
            </a:r>
            <a:r>
              <a:rPr lang="es-ES_tradnl" sz="4000" dirty="0" err="1" smtClean="0">
                <a:solidFill>
                  <a:schemeClr val="accent1"/>
                </a:solidFill>
              </a:rPr>
              <a:t>prl</a:t>
            </a:r>
            <a:r>
              <a:rPr kumimoji="1" lang="es-ES_tradnl" sz="2800" u="sng" dirty="0" smtClean="0">
                <a:solidFill>
                  <a:srgbClr val="000046"/>
                </a:solidFill>
                <a:effectLst>
                  <a:outerShdw blurRad="38100" dist="38100" dir="2700000" algn="tl">
                    <a:srgbClr val="C0C0C0"/>
                  </a:outerShdw>
                </a:effectLst>
              </a:rPr>
              <a:t> </a:t>
            </a:r>
            <a:r>
              <a:rPr lang="es-ES" sz="4000" dirty="0" smtClean="0">
                <a:solidFill>
                  <a:schemeClr val="accent1"/>
                </a:solidFill>
              </a:rPr>
              <a:t/>
            </a:r>
            <a:br>
              <a:rPr lang="es-ES" sz="4000" dirty="0" smtClean="0">
                <a:solidFill>
                  <a:schemeClr val="accent1"/>
                </a:solidFill>
              </a:rPr>
            </a:br>
            <a:endParaRPr lang="es-ES" dirty="0"/>
          </a:p>
        </p:txBody>
      </p:sp>
      <p:sp>
        <p:nvSpPr>
          <p:cNvPr id="32771" name="2 Marcador de contenido"/>
          <p:cNvSpPr>
            <a:spLocks noGrp="1"/>
          </p:cNvSpPr>
          <p:nvPr>
            <p:ph idx="1"/>
          </p:nvPr>
        </p:nvSpPr>
        <p:spPr>
          <a:xfrm>
            <a:off x="428596" y="1357298"/>
            <a:ext cx="7239000" cy="4846320"/>
          </a:xfrm>
        </p:spPr>
        <p:txBody>
          <a:bodyPr>
            <a:normAutofit/>
          </a:bodyPr>
          <a:lstStyle/>
          <a:p>
            <a:pPr algn="just" eaLnBrk="1" hangingPunct="1"/>
            <a:r>
              <a:rPr lang="es-ES" sz="2400" dirty="0" smtClean="0"/>
              <a:t>El objetivo principal de la PRL: proteger a todos los trabajadores y trabajadoras de la exposición a situaciones o actividades que pueden provocar </a:t>
            </a:r>
            <a:r>
              <a:rPr lang="es-ES" sz="2400" dirty="0" smtClean="0"/>
              <a:t>daños</a:t>
            </a:r>
            <a:r>
              <a:rPr lang="es-ES" sz="2400" dirty="0" smtClean="0"/>
              <a:t>.</a:t>
            </a:r>
          </a:p>
          <a:p>
            <a:pPr algn="just" eaLnBrk="1" hangingPunct="1"/>
            <a:r>
              <a:rPr lang="es-ES" sz="2400" dirty="0" smtClean="0"/>
              <a:t>Para incorporar la perspectiva de género en salud laboral hay que tener en cuenta las desigualdades en las condiciones laborales de mujeres y hombres, que comportan desigualdades en la exposición a los riesgos laborales.</a:t>
            </a:r>
          </a:p>
          <a:p>
            <a:pPr algn="just" eaLnBrk="1" hangingPunct="1"/>
            <a:r>
              <a:rPr lang="es-ES" sz="2400" dirty="0" smtClean="0"/>
              <a:t>Evaluación de riesgos ergonómicos.</a:t>
            </a:r>
          </a:p>
          <a:p>
            <a:pPr algn="just" eaLnBrk="1" hangingPunct="1"/>
            <a:r>
              <a:rPr lang="es-ES" sz="2400" dirty="0" smtClean="0"/>
              <a:t>Medios de trabajo adaptados a la mujer.</a:t>
            </a: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44</a:t>
            </a:fld>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_tradnl" sz="3600" dirty="0" smtClean="0">
                <a:solidFill>
                  <a:schemeClr val="accent1"/>
                </a:solidFill>
              </a:rPr>
              <a:t>Ley de igualdad y </a:t>
            </a:r>
            <a:r>
              <a:rPr lang="es-ES_tradnl" sz="3600" dirty="0" err="1" smtClean="0">
                <a:solidFill>
                  <a:schemeClr val="accent1"/>
                </a:solidFill>
              </a:rPr>
              <a:t>prl</a:t>
            </a:r>
            <a:endParaRPr lang="es-ES" dirty="0"/>
          </a:p>
        </p:txBody>
      </p:sp>
      <p:sp>
        <p:nvSpPr>
          <p:cNvPr id="34819" name="2 Marcador de contenido"/>
          <p:cNvSpPr>
            <a:spLocks noGrp="1"/>
          </p:cNvSpPr>
          <p:nvPr>
            <p:ph idx="1"/>
          </p:nvPr>
        </p:nvSpPr>
        <p:spPr/>
        <p:txBody>
          <a:bodyPr/>
          <a:lstStyle/>
          <a:p>
            <a:pPr algn="just" eaLnBrk="1" hangingPunct="1"/>
            <a:r>
              <a:rPr lang="es-ES" dirty="0" smtClean="0"/>
              <a:t>Percepción de que los trabajos de las mujeres son más seguros. </a:t>
            </a:r>
            <a:r>
              <a:rPr lang="es-ES" dirty="0" err="1" smtClean="0"/>
              <a:t>Ésto</a:t>
            </a:r>
            <a:r>
              <a:rPr lang="es-ES" dirty="0" smtClean="0"/>
              <a:t> es debido a que la prevención de riesgos laborales se suele focalizar en los accidentes de trabajo (seguridad en el trabajo)</a:t>
            </a:r>
            <a:r>
              <a:rPr lang="es-ES" dirty="0" smtClean="0">
                <a:sym typeface="Wingdings" pitchFamily="2" charset="2"/>
              </a:rPr>
              <a:t> Esto repercute en que no se tienen en cuenta los demás riesgos, se ocultan las enfermedades profesionales, no hay evaluaciones de riesgos ergonómicos y psicosociales.</a:t>
            </a:r>
            <a:endParaRPr lang="es-ES" dirty="0" smtClean="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_tradnl" sz="3600" dirty="0" smtClean="0">
                <a:solidFill>
                  <a:schemeClr val="accent1"/>
                </a:solidFill>
              </a:rPr>
              <a:t>Ley de igualdad y </a:t>
            </a:r>
            <a:r>
              <a:rPr lang="es-ES_tradnl" sz="3600" dirty="0" err="1" smtClean="0">
                <a:solidFill>
                  <a:schemeClr val="accent1"/>
                </a:solidFill>
              </a:rPr>
              <a:t>prl</a:t>
            </a:r>
            <a:endParaRPr lang="es-ES" dirty="0"/>
          </a:p>
        </p:txBody>
      </p:sp>
      <p:sp>
        <p:nvSpPr>
          <p:cNvPr id="3" name="2 Marcador de contenido"/>
          <p:cNvSpPr>
            <a:spLocks noGrp="1"/>
          </p:cNvSpPr>
          <p:nvPr>
            <p:ph idx="1"/>
          </p:nvPr>
        </p:nvSpPr>
        <p:spPr/>
        <p:txBody>
          <a:bodyPr>
            <a:normAutofit fontScale="92500"/>
          </a:bodyPr>
          <a:lstStyle/>
          <a:p>
            <a:pPr marL="274320" indent="-274320" algn="just" eaLnBrk="1" fontAlgn="auto" hangingPunct="1">
              <a:spcAft>
                <a:spcPts val="0"/>
              </a:spcAft>
              <a:buFont typeface="Wingdings 2"/>
              <a:buChar char=""/>
              <a:defRPr/>
            </a:pPr>
            <a:r>
              <a:rPr lang="es-ES" dirty="0" smtClean="0"/>
              <a:t>En los puestos de trabajo que ocupan las mujeres, que también se ven afectadas por los accidentes de trabajo, pero suelen predominar:</a:t>
            </a:r>
          </a:p>
          <a:p>
            <a:pPr lvl="1" indent="-274320" algn="just">
              <a:buFont typeface="Wingdings 2"/>
              <a:buChar char=""/>
              <a:defRPr/>
            </a:pPr>
            <a:r>
              <a:rPr lang="es-ES" dirty="0" smtClean="0"/>
              <a:t>Riesgos psicosociales: Acoso, carga psicosocial, trato con clientes, doble jornada laboral trabajo-hogar.</a:t>
            </a:r>
          </a:p>
          <a:p>
            <a:pPr lvl="1" indent="-274320" algn="just">
              <a:buFont typeface="Wingdings 2"/>
              <a:buChar char=""/>
              <a:defRPr/>
            </a:pPr>
            <a:r>
              <a:rPr lang="es-ES" dirty="0" smtClean="0"/>
              <a:t>Ergonómicos: Movimientos repetitivos (el trabajo de las mujeres suele estar asociado a este tipo de movimientos, el de hombres más a manejo de cargas pesadas, que tradicionalmente se ha tenido más en cuenta en la evaluación de riesgos).</a:t>
            </a:r>
          </a:p>
          <a:p>
            <a:pPr lvl="1" indent="-274320" algn="just">
              <a:buFont typeface="Wingdings 2"/>
              <a:buChar char=""/>
              <a:defRPr/>
            </a:pPr>
            <a:r>
              <a:rPr lang="es-ES" dirty="0" smtClean="0"/>
              <a:t> Higiénicos.</a:t>
            </a:r>
          </a:p>
          <a:p>
            <a:pPr marL="274320" indent="-274320" eaLnBrk="1" fontAlgn="auto" hangingPunct="1">
              <a:spcAft>
                <a:spcPts val="0"/>
              </a:spcAft>
              <a:buFont typeface="Wingdings 2"/>
              <a:buChar char=""/>
              <a:defRPr/>
            </a:pPr>
            <a:endParaRPr lang="es-ES" dirty="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46</a:t>
            </a:fld>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857224" y="1928802"/>
            <a:ext cx="6745308" cy="2477601"/>
          </a:xfrm>
          <a:prstGeom prst="rect">
            <a:avLst/>
          </a:prstGeom>
          <a:noFill/>
          <a:ln w="57150" algn="ctr">
            <a:noFill/>
            <a:miter lim="800000"/>
            <a:headEnd/>
            <a:tailEnd/>
          </a:ln>
          <a:effectLst/>
        </p:spPr>
        <p:txBody>
          <a:bodyPr wrap="square">
            <a:spAutoFit/>
          </a:bodyPr>
          <a:lstStyle/>
          <a:p>
            <a:pPr marL="274320" indent="-274320" algn="just">
              <a:lnSpc>
                <a:spcPct val="125000"/>
              </a:lnSpc>
              <a:spcBef>
                <a:spcPts val="600"/>
              </a:spcBef>
              <a:buClr>
                <a:schemeClr val="tx2"/>
              </a:buClr>
              <a:buSzPct val="73000"/>
              <a:buFont typeface="Wingdings 2"/>
              <a:buChar char=""/>
              <a:defRPr/>
            </a:pPr>
            <a:r>
              <a:rPr lang="es-ES" sz="2000" dirty="0" smtClean="0"/>
              <a:t>La evaluación de riesgo junto con la planificación </a:t>
            </a:r>
            <a:r>
              <a:rPr lang="es-ES" sz="2000" dirty="0" smtClean="0"/>
              <a:t>son las </a:t>
            </a:r>
            <a:r>
              <a:rPr lang="es-ES" sz="2000" dirty="0" smtClean="0"/>
              <a:t>herramientas fundamental del plan de prevención.</a:t>
            </a:r>
          </a:p>
          <a:p>
            <a:pPr marL="274320" indent="-274320" algn="just">
              <a:lnSpc>
                <a:spcPct val="125000"/>
              </a:lnSpc>
              <a:spcBef>
                <a:spcPts val="600"/>
              </a:spcBef>
              <a:buClr>
                <a:schemeClr val="tx2"/>
              </a:buClr>
              <a:buSzPct val="73000"/>
              <a:buFont typeface="Wingdings 2"/>
              <a:buChar char=""/>
              <a:defRPr/>
            </a:pPr>
            <a:r>
              <a:rPr lang="es-ES" sz="2000" dirty="0" smtClean="0"/>
              <a:t>Deberán tenerse en cuenta los aspectos derivados del género y las situaciones en las que el género puede hacer que un </a:t>
            </a:r>
            <a:r>
              <a:rPr lang="es-ES" sz="2000" dirty="0" smtClean="0"/>
              <a:t>riesgo </a:t>
            </a:r>
            <a:r>
              <a:rPr lang="es-ES" sz="2000" dirty="0" smtClean="0"/>
              <a:t>se incremente, no solo las situaciones de embarazo o lactancia.</a:t>
            </a:r>
          </a:p>
        </p:txBody>
      </p:sp>
      <p:sp>
        <p:nvSpPr>
          <p:cNvPr id="4" name="1 Título"/>
          <p:cNvSpPr txBox="1">
            <a:spLocks/>
          </p:cNvSpPr>
          <p:nvPr/>
        </p:nvSpPr>
        <p:spPr>
          <a:xfrm>
            <a:off x="457200" y="320040"/>
            <a:ext cx="7239000" cy="1143000"/>
          </a:xfrm>
          <a:prstGeom prst="rect">
            <a:avLst/>
          </a:prstGeom>
        </p:spPr>
        <p:txBody>
          <a:bodyPr/>
          <a:lstStyle/>
          <a:p>
            <a:pPr lvl="0">
              <a:spcBef>
                <a:spcPct val="0"/>
              </a:spcBef>
              <a:defRPr/>
            </a:pPr>
            <a:r>
              <a:rPr lang="es-ES_tradnl" sz="3600" b="1" cap="all" dirty="0" smtClean="0">
                <a:ln w="500">
                  <a:solidFill>
                    <a:schemeClr val="tx2">
                      <a:shade val="20000"/>
                      <a:satMod val="120000"/>
                    </a:schemeClr>
                  </a:solidFill>
                </a:ln>
                <a:solidFill>
                  <a:schemeClr val="accent1"/>
                </a:solidFill>
                <a:latin typeface="+mj-lt"/>
                <a:ea typeface="+mj-ea"/>
                <a:cs typeface="+mj-cs"/>
              </a:rPr>
              <a:t>La evaluación de riesgos </a:t>
            </a:r>
            <a:endParaRPr kumimoji="0" lang="es-E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47</a:t>
            </a:fld>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683568" y="980728"/>
            <a:ext cx="7316811" cy="7220438"/>
          </a:xfrm>
          <a:prstGeom prst="rect">
            <a:avLst/>
          </a:prstGeom>
          <a:noFill/>
          <a:ln w="57150" algn="ctr">
            <a:noFill/>
            <a:miter lim="800000"/>
            <a:headEnd/>
            <a:tailEnd/>
          </a:ln>
          <a:effectLst/>
        </p:spPr>
        <p:txBody>
          <a:bodyPr wrap="square">
            <a:spAutoFit/>
          </a:bodyPr>
          <a:lstStyle/>
          <a:p>
            <a:pPr marL="274320" indent="-274320" algn="just">
              <a:lnSpc>
                <a:spcPct val="105000"/>
              </a:lnSpc>
              <a:spcBef>
                <a:spcPts val="600"/>
              </a:spcBef>
              <a:buClr>
                <a:schemeClr val="tx2"/>
              </a:buClr>
              <a:buSzPct val="73000"/>
              <a:buFont typeface="Wingdings 2"/>
              <a:buChar char=""/>
            </a:pPr>
            <a:r>
              <a:rPr lang="es-ES" sz="1600" dirty="0" smtClean="0"/>
              <a:t>Riesgos de </a:t>
            </a:r>
            <a:r>
              <a:rPr lang="es-ES" sz="1600" dirty="0" err="1" smtClean="0"/>
              <a:t>atrapamientos</a:t>
            </a:r>
            <a:r>
              <a:rPr lang="es-ES" sz="1600" dirty="0" smtClean="0"/>
              <a:t> con partes móviles de maquinaria. Debido a la ropa de trabajo que queda holgada, al no haber sido diseñada adecuadamente para mujeres (al usar ropa de trabajo de tamaño grande para mujeres con una talla menor).</a:t>
            </a:r>
          </a:p>
          <a:p>
            <a:pPr marL="274320" indent="-274320" algn="just">
              <a:lnSpc>
                <a:spcPct val="105000"/>
              </a:lnSpc>
              <a:spcBef>
                <a:spcPts val="600"/>
              </a:spcBef>
              <a:buClr>
                <a:schemeClr val="tx2"/>
              </a:buClr>
              <a:buSzPct val="73000"/>
              <a:buFont typeface="Wingdings 2"/>
              <a:buChar char=""/>
            </a:pPr>
            <a:r>
              <a:rPr lang="es-ES" sz="1600" dirty="0" smtClean="0"/>
              <a:t>Riesgos de accidentes con maquinarias móviles automotoras. La menor talla de la mujer puede dificultar el acceso a los mandos de los vehículos, reglaje de espejos, etc.</a:t>
            </a:r>
          </a:p>
          <a:p>
            <a:pPr marL="274320" indent="-274320" algn="just">
              <a:lnSpc>
                <a:spcPct val="105000"/>
              </a:lnSpc>
              <a:spcBef>
                <a:spcPts val="600"/>
              </a:spcBef>
              <a:buClr>
                <a:schemeClr val="tx2"/>
              </a:buClr>
              <a:buSzPct val="73000"/>
              <a:buFont typeface="Wingdings 2"/>
              <a:buChar char=""/>
            </a:pPr>
            <a:r>
              <a:rPr lang="es-ES" sz="1600" dirty="0" smtClean="0"/>
              <a:t>Riesgos de sobreesfuerzos. Guía técnica Real Decreto manipulación de cargas, máximo para mujeres en 15 kg y el de hombres en 25 kg. (RD 487/1997). </a:t>
            </a:r>
          </a:p>
          <a:p>
            <a:pPr marL="274320" indent="-274320" algn="just">
              <a:lnSpc>
                <a:spcPct val="105000"/>
              </a:lnSpc>
              <a:spcBef>
                <a:spcPts val="600"/>
              </a:spcBef>
              <a:buClr>
                <a:schemeClr val="tx2"/>
              </a:buClr>
              <a:buSzPct val="73000"/>
              <a:buFont typeface="Wingdings 2"/>
              <a:buChar char=""/>
            </a:pPr>
            <a:r>
              <a:rPr lang="es-ES" sz="1600" dirty="0" smtClean="0"/>
              <a:t>Riesgos de agresiones. En trabajos de cara al público servicios sociales, servicios médicos, trabajos nocturnos,  bares, discotecas, etc..</a:t>
            </a:r>
          </a:p>
          <a:p>
            <a:pPr marL="274320" indent="-274320" algn="just">
              <a:lnSpc>
                <a:spcPct val="105000"/>
              </a:lnSpc>
              <a:spcBef>
                <a:spcPts val="600"/>
              </a:spcBef>
              <a:buClr>
                <a:schemeClr val="tx2"/>
              </a:buClr>
              <a:buSzPct val="73000"/>
              <a:buFont typeface="Wingdings 2"/>
              <a:buChar char=""/>
            </a:pPr>
            <a:r>
              <a:rPr lang="es-ES" sz="1600" dirty="0" smtClean="0"/>
              <a:t>Riesgos </a:t>
            </a:r>
            <a:r>
              <a:rPr lang="es-ES" sz="1600" dirty="0" err="1" smtClean="0"/>
              <a:t>EPIs</a:t>
            </a:r>
            <a:r>
              <a:rPr lang="es-ES" sz="1600" dirty="0" smtClean="0"/>
              <a:t> inadecuados. Tallas demasiado grandes cascos, guantes, arneses...</a:t>
            </a:r>
          </a:p>
          <a:p>
            <a:pPr marL="274320" indent="-274320" algn="just">
              <a:lnSpc>
                <a:spcPct val="105000"/>
              </a:lnSpc>
              <a:spcBef>
                <a:spcPts val="600"/>
              </a:spcBef>
              <a:buClr>
                <a:schemeClr val="tx2"/>
              </a:buClr>
              <a:buSzPct val="73000"/>
              <a:buFont typeface="Wingdings 2"/>
              <a:buChar char=""/>
            </a:pPr>
            <a:r>
              <a:rPr lang="es-ES" sz="1600" dirty="0" smtClean="0"/>
              <a:t>Riesgos frente a agentes químicos, físicos o biológicos que afecten a la fertilidad. NTP 542 (reproducción femenina) NTP 441 (fertilidad masculina). </a:t>
            </a:r>
          </a:p>
          <a:p>
            <a:pPr marL="274320" indent="-274320" algn="just">
              <a:lnSpc>
                <a:spcPct val="105000"/>
              </a:lnSpc>
              <a:spcBef>
                <a:spcPts val="600"/>
              </a:spcBef>
              <a:buClr>
                <a:schemeClr val="tx2"/>
              </a:buClr>
              <a:buSzPct val="73000"/>
              <a:buFont typeface="Wingdings 2"/>
              <a:buChar char=""/>
            </a:pPr>
            <a:r>
              <a:rPr lang="es-ES" sz="1600" dirty="0" smtClean="0"/>
              <a:t>Riesgos psicosociales derivados de la organización del trabajo y “Doble presencia casa-trabajo”; Doble responsabilidad casa trabajo.</a:t>
            </a:r>
          </a:p>
          <a:p>
            <a:pPr marL="274320" indent="-274320" algn="just">
              <a:lnSpc>
                <a:spcPct val="105000"/>
              </a:lnSpc>
              <a:spcBef>
                <a:spcPts val="600"/>
              </a:spcBef>
              <a:buClr>
                <a:schemeClr val="tx2"/>
              </a:buClr>
              <a:buSzPct val="73000"/>
            </a:pPr>
            <a:endParaRPr lang="es-ES" sz="1600" dirty="0" smtClean="0"/>
          </a:p>
          <a:p>
            <a:pPr marL="274320" indent="-274320" algn="just">
              <a:lnSpc>
                <a:spcPct val="105000"/>
              </a:lnSpc>
              <a:spcBef>
                <a:spcPts val="600"/>
              </a:spcBef>
              <a:buClr>
                <a:schemeClr val="tx2"/>
              </a:buClr>
              <a:buSzPct val="73000"/>
              <a:buFont typeface="Wingdings 2"/>
              <a:buChar char=""/>
            </a:pPr>
            <a:endParaRPr lang="es-ES" sz="1600" dirty="0" smtClean="0"/>
          </a:p>
          <a:p>
            <a:pPr marL="274320" indent="-274320" algn="just">
              <a:lnSpc>
                <a:spcPct val="105000"/>
              </a:lnSpc>
              <a:spcBef>
                <a:spcPts val="600"/>
              </a:spcBef>
              <a:buClr>
                <a:schemeClr val="tx2"/>
              </a:buClr>
              <a:buSzPct val="73000"/>
            </a:pPr>
            <a:endParaRPr lang="es-ES" sz="1600" dirty="0" smtClean="0"/>
          </a:p>
          <a:p>
            <a:pPr marL="274320" indent="-274320" algn="just">
              <a:lnSpc>
                <a:spcPct val="105000"/>
              </a:lnSpc>
              <a:spcBef>
                <a:spcPts val="600"/>
              </a:spcBef>
              <a:buClr>
                <a:schemeClr val="tx2"/>
              </a:buClr>
              <a:buSzPct val="73000"/>
            </a:pPr>
            <a:endParaRPr lang="es-ES" sz="1600" dirty="0" smtClean="0"/>
          </a:p>
          <a:p>
            <a:pPr marL="274320" indent="-274320" algn="just">
              <a:lnSpc>
                <a:spcPct val="105000"/>
              </a:lnSpc>
              <a:spcBef>
                <a:spcPts val="600"/>
              </a:spcBef>
              <a:buClr>
                <a:schemeClr val="tx2"/>
              </a:buClr>
              <a:buSzPct val="73000"/>
              <a:buFont typeface="Wingdings 2"/>
              <a:buChar char=""/>
            </a:pPr>
            <a:endParaRPr lang="es-ES" sz="1600" dirty="0" smtClean="0"/>
          </a:p>
        </p:txBody>
      </p:sp>
      <p:sp>
        <p:nvSpPr>
          <p:cNvPr id="144390" name="Text Box 6"/>
          <p:cNvSpPr txBox="1">
            <a:spLocks noChangeArrowheads="1"/>
          </p:cNvSpPr>
          <p:nvPr/>
        </p:nvSpPr>
        <p:spPr bwMode="auto">
          <a:xfrm>
            <a:off x="323528" y="116632"/>
            <a:ext cx="7777162" cy="954107"/>
          </a:xfrm>
          <a:prstGeom prst="rect">
            <a:avLst/>
          </a:prstGeom>
          <a:noFill/>
          <a:ln w="9525" algn="ctr">
            <a:noFill/>
            <a:miter lim="800000"/>
            <a:headEnd/>
            <a:tailEnd/>
          </a:ln>
          <a:effectLst/>
        </p:spPr>
        <p:txBody>
          <a:bodyPr wrap="square">
            <a:spAutoFit/>
          </a:bodyPr>
          <a:lstStyle/>
          <a:p>
            <a:pPr lvl="0">
              <a:spcBef>
                <a:spcPct val="0"/>
              </a:spcBef>
              <a:defRPr/>
            </a:pPr>
            <a:r>
              <a:rPr lang="es-ES_tradnl" sz="2800" b="1" cap="all" dirty="0" smtClean="0">
                <a:ln w="500">
                  <a:solidFill>
                    <a:schemeClr val="tx2">
                      <a:shade val="20000"/>
                      <a:satMod val="120000"/>
                    </a:schemeClr>
                  </a:solidFill>
                </a:ln>
                <a:solidFill>
                  <a:schemeClr val="accent1"/>
                </a:solidFill>
              </a:rPr>
              <a:t>La evaluación de riesgos. Aspectos a considerar </a:t>
            </a:r>
            <a:endParaRPr lang="es-E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48</a:t>
            </a:fld>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357158" y="1285860"/>
            <a:ext cx="7318398" cy="969496"/>
          </a:xfrm>
          <a:prstGeom prst="rect">
            <a:avLst/>
          </a:prstGeom>
          <a:noFill/>
          <a:ln w="57150" algn="ctr">
            <a:noFill/>
            <a:miter lim="800000"/>
            <a:headEnd/>
            <a:tailEnd/>
          </a:ln>
          <a:effectLst/>
        </p:spPr>
        <p:txBody>
          <a:bodyPr wrap="square">
            <a:spAutoFit/>
          </a:bodyPr>
          <a:lstStyle/>
          <a:p>
            <a:pPr marL="274320" indent="-274320" algn="just">
              <a:spcBef>
                <a:spcPts val="600"/>
              </a:spcBef>
              <a:buClr>
                <a:schemeClr val="tx2"/>
              </a:buClr>
              <a:buSzPct val="73000"/>
              <a:defRPr/>
            </a:pPr>
            <a:r>
              <a:rPr lang="es-ES" sz="2600" dirty="0" smtClean="0"/>
              <a:t>	Diferencias de género en trastornos </a:t>
            </a:r>
          </a:p>
          <a:p>
            <a:pPr marL="274320" indent="-274320" algn="just">
              <a:spcBef>
                <a:spcPts val="600"/>
              </a:spcBef>
              <a:buClr>
                <a:schemeClr val="tx2"/>
              </a:buClr>
              <a:buSzPct val="73000"/>
              <a:defRPr/>
            </a:pPr>
            <a:r>
              <a:rPr lang="es-ES" sz="2600" dirty="0" smtClean="0"/>
              <a:t>	músculo-esqueléticos</a:t>
            </a:r>
          </a:p>
        </p:txBody>
      </p:sp>
      <p:graphicFrame>
        <p:nvGraphicFramePr>
          <p:cNvPr id="161965" name="Group 173"/>
          <p:cNvGraphicFramePr>
            <a:graphicFrameLocks noGrp="1"/>
          </p:cNvGraphicFramePr>
          <p:nvPr/>
        </p:nvGraphicFramePr>
        <p:xfrm>
          <a:off x="357158" y="2285992"/>
          <a:ext cx="7591425" cy="3826008"/>
        </p:xfrm>
        <a:graphic>
          <a:graphicData uri="http://schemas.openxmlformats.org/drawingml/2006/table">
            <a:tbl>
              <a:tblPr/>
              <a:tblGrid>
                <a:gridCol w="1903412"/>
                <a:gridCol w="2513013"/>
                <a:gridCol w="3175000"/>
              </a:tblGrid>
              <a:tr h="214313">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1">
                              <a:lumMod val="95000"/>
                            </a:schemeClr>
                          </a:solidFill>
                          <a:effectLst/>
                          <a:latin typeface="+mj-lt"/>
                        </a:rPr>
                        <a:t>DIFERENCIAS</a:t>
                      </a:r>
                    </a:p>
                  </a:txBody>
                  <a:tcPr marL="90000" marR="90000" marT="46800" marB="46800" anchor="ctr" horzOverflow="overflow">
                    <a:lnL w="28575" cap="flat" cmpd="sng" algn="ctr">
                      <a:solidFill>
                        <a:srgbClr val="001F5C"/>
                      </a:solidFill>
                      <a:prstDash val="solid"/>
                      <a:round/>
                      <a:headEnd type="none" w="med" len="med"/>
                      <a:tailEnd type="none" w="med" len="med"/>
                    </a:lnL>
                    <a:lnR w="12700" cap="flat" cmpd="sng" algn="ctr">
                      <a:solidFill>
                        <a:srgbClr val="000080"/>
                      </a:solidFill>
                      <a:prstDash val="solid"/>
                      <a:round/>
                      <a:headEnd type="none" w="med" len="med"/>
                      <a:tailEnd type="none" w="med" len="med"/>
                    </a:lnR>
                    <a:lnT w="28575" cap="flat" cmpd="sng" algn="ctr">
                      <a:solidFill>
                        <a:srgbClr val="001F5C"/>
                      </a:solidFill>
                      <a:prstDash val="solid"/>
                      <a:round/>
                      <a:headEnd type="none" w="med" len="med"/>
                      <a:tailEnd type="none" w="med" len="med"/>
                    </a:lnT>
                    <a:lnB w="28575" cap="flat" cmpd="sng" algn="ctr">
                      <a:solidFill>
                        <a:srgbClr val="001F5C"/>
                      </a:solidFill>
                      <a:prstDash val="solid"/>
                      <a:round/>
                      <a:headEnd type="none" w="med" len="med"/>
                      <a:tailEnd type="none" w="med" len="med"/>
                    </a:lnB>
                    <a:lnTlToBr>
                      <a:noFill/>
                    </a:lnTlToBr>
                    <a:lnBlToTr>
                      <a:noFill/>
                    </a:lnBlToTr>
                    <a:solidFill>
                      <a:srgbClr val="001F5C"/>
                    </a:solidFill>
                  </a:tcPr>
                </a:tc>
                <a:tc>
                  <a:txBody>
                    <a:bodyPr/>
                    <a:lstStyle/>
                    <a:p>
                      <a:pPr marL="0" marR="0" lvl="0" indent="0" algn="ctr"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1">
                              <a:lumMod val="95000"/>
                            </a:schemeClr>
                          </a:solidFill>
                          <a:effectLst/>
                          <a:latin typeface="+mj-lt"/>
                          <a:cs typeface="Times New Roman" pitchFamily="18" charset="0"/>
                        </a:rPr>
                        <a:t>HOMBRES</a:t>
                      </a:r>
                      <a:endParaRPr kumimoji="0" lang="es-ES" sz="1400" b="0" i="0" u="none" strike="noStrike" cap="none" normalizeH="0" baseline="0" dirty="0" smtClean="0">
                        <a:ln>
                          <a:noFill/>
                        </a:ln>
                        <a:solidFill>
                          <a:schemeClr val="bg1">
                            <a:lumMod val="95000"/>
                          </a:schemeClr>
                        </a:solidFill>
                        <a:effectLst/>
                        <a:latin typeface="+mj-lt"/>
                      </a:endParaRPr>
                    </a:p>
                  </a:txBody>
                  <a:tcPr marL="90000" marR="90000" marT="46800" marB="4680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8575" cap="flat" cmpd="sng" algn="ctr">
                      <a:solidFill>
                        <a:srgbClr val="001F5C"/>
                      </a:solidFill>
                      <a:prstDash val="solid"/>
                      <a:round/>
                      <a:headEnd type="none" w="med" len="med"/>
                      <a:tailEnd type="none" w="med" len="med"/>
                    </a:lnT>
                    <a:lnB w="28575" cap="flat" cmpd="sng" algn="ctr">
                      <a:solidFill>
                        <a:srgbClr val="001F5C"/>
                      </a:solidFill>
                      <a:prstDash val="solid"/>
                      <a:round/>
                      <a:headEnd type="none" w="med" len="med"/>
                      <a:tailEnd type="none" w="med" len="med"/>
                    </a:lnB>
                    <a:lnTlToBr>
                      <a:noFill/>
                    </a:lnTlToBr>
                    <a:lnBlToTr>
                      <a:noFill/>
                    </a:lnBlToTr>
                    <a:solidFill>
                      <a:srgbClr val="001F5C"/>
                    </a:solidFill>
                  </a:tcPr>
                </a:tc>
                <a:tc>
                  <a:txBody>
                    <a:bodyPr/>
                    <a:lstStyle/>
                    <a:p>
                      <a:pPr marL="0" marR="0" lvl="0" indent="0" algn="ctr"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1">
                              <a:lumMod val="95000"/>
                            </a:schemeClr>
                          </a:solidFill>
                          <a:effectLst/>
                          <a:latin typeface="+mj-lt"/>
                          <a:cs typeface="Times New Roman" pitchFamily="18" charset="0"/>
                        </a:rPr>
                        <a:t>MUJERES</a:t>
                      </a:r>
                      <a:endParaRPr kumimoji="0" lang="es-ES" sz="1400" b="0" i="0" u="none" strike="noStrike" cap="none" normalizeH="0" baseline="0" dirty="0" smtClean="0">
                        <a:ln>
                          <a:noFill/>
                        </a:ln>
                        <a:solidFill>
                          <a:schemeClr val="bg1">
                            <a:lumMod val="95000"/>
                          </a:schemeClr>
                        </a:solidFill>
                        <a:effectLst/>
                        <a:latin typeface="+mj-lt"/>
                      </a:endParaRPr>
                    </a:p>
                  </a:txBody>
                  <a:tcPr marL="90000" marR="90000" marT="46800" marB="46800" anchor="ctr" horzOverflow="overflow">
                    <a:lnL w="12700" cap="flat" cmpd="sng" algn="ctr">
                      <a:solidFill>
                        <a:srgbClr val="000080"/>
                      </a:solidFill>
                      <a:prstDash val="solid"/>
                      <a:round/>
                      <a:headEnd type="none" w="med" len="med"/>
                      <a:tailEnd type="none" w="med" len="med"/>
                    </a:lnL>
                    <a:lnR w="28575" cap="flat" cmpd="sng" algn="ctr">
                      <a:solidFill>
                        <a:srgbClr val="001F5C"/>
                      </a:solidFill>
                      <a:prstDash val="solid"/>
                      <a:round/>
                      <a:headEnd type="none" w="med" len="med"/>
                      <a:tailEnd type="none" w="med" len="med"/>
                    </a:lnR>
                    <a:lnT w="28575" cap="flat" cmpd="sng" algn="ctr">
                      <a:solidFill>
                        <a:srgbClr val="001F5C"/>
                      </a:solidFill>
                      <a:prstDash val="solid"/>
                      <a:round/>
                      <a:headEnd type="none" w="med" len="med"/>
                      <a:tailEnd type="none" w="med" len="med"/>
                    </a:lnT>
                    <a:lnB w="28575" cap="flat" cmpd="sng" algn="ctr">
                      <a:solidFill>
                        <a:srgbClr val="001F5C"/>
                      </a:solidFill>
                      <a:prstDash val="solid"/>
                      <a:round/>
                      <a:headEnd type="none" w="med" len="med"/>
                      <a:tailEnd type="none" w="med" len="med"/>
                    </a:lnB>
                    <a:lnTlToBr>
                      <a:noFill/>
                    </a:lnTlToBr>
                    <a:lnBlToTr>
                      <a:noFill/>
                    </a:lnBlToTr>
                    <a:solidFill>
                      <a:srgbClr val="001F5C"/>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Zona afectada</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28575" cap="flat" cmpd="sng" algn="ctr">
                      <a:solidFill>
                        <a:srgbClr val="001F5C"/>
                      </a:solidFill>
                      <a:prstDash val="solid"/>
                      <a:round/>
                      <a:headEnd type="none" w="med" len="med"/>
                      <a:tailEnd type="none" w="med" len="med"/>
                    </a:lnL>
                    <a:lnR w="19050" cap="flat" cmpd="sng" algn="ctr">
                      <a:solidFill>
                        <a:srgbClr val="001F5C"/>
                      </a:solidFill>
                      <a:prstDash val="sysDot"/>
                      <a:round/>
                      <a:headEnd type="none" w="med" len="med"/>
                      <a:tailEnd type="none" w="med" len="med"/>
                    </a:lnR>
                    <a:lnT w="28575" cap="flat" cmpd="sng" algn="ctr">
                      <a:solidFill>
                        <a:srgbClr val="001F5C"/>
                      </a:solidFill>
                      <a:prstDash val="solid"/>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Menor dispersión.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Más en zona lumbar.</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19050" cap="flat" cmpd="sng" algn="ctr">
                      <a:solidFill>
                        <a:srgbClr val="001F5C"/>
                      </a:solidFill>
                      <a:prstDash val="sysDot"/>
                      <a:round/>
                      <a:headEnd type="none" w="med" len="med"/>
                      <a:tailEnd type="none" w="med" len="med"/>
                    </a:lnR>
                    <a:lnT w="28575" cap="flat" cmpd="sng" algn="ctr">
                      <a:solidFill>
                        <a:srgbClr val="001F5C"/>
                      </a:solidFill>
                      <a:prstDash val="solid"/>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Más dispersión.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Mas en hombros, cuello, miembros superiores.</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28575" cap="flat" cmpd="sng" algn="ctr">
                      <a:solidFill>
                        <a:srgbClr val="001F5C"/>
                      </a:solidFill>
                      <a:prstDash val="solid"/>
                      <a:round/>
                      <a:headEnd type="none" w="med" len="med"/>
                      <a:tailEnd type="none" w="med" len="med"/>
                    </a:lnR>
                    <a:lnT w="28575" cap="flat" cmpd="sng" algn="ctr">
                      <a:solidFill>
                        <a:srgbClr val="001F5C"/>
                      </a:solidFill>
                      <a:prstDash val="solid"/>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r>
              <a:tr h="177800">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smtClean="0">
                          <a:ln>
                            <a:noFill/>
                          </a:ln>
                          <a:solidFill>
                            <a:schemeClr val="bg2">
                              <a:lumMod val="10000"/>
                            </a:schemeClr>
                          </a:solidFill>
                          <a:effectLst/>
                          <a:latin typeface="+mj-lt"/>
                          <a:cs typeface="Times New Roman" pitchFamily="18" charset="0"/>
                        </a:rPr>
                        <a:t>Momento en que se produce</a:t>
                      </a:r>
                      <a:endParaRPr kumimoji="0" lang="es-ES" sz="1400" b="0" i="0" u="none" strike="noStrike" cap="none" normalizeH="0" baseline="0" smtClean="0">
                        <a:ln>
                          <a:noFill/>
                        </a:ln>
                        <a:solidFill>
                          <a:schemeClr val="bg2">
                            <a:lumMod val="10000"/>
                          </a:schemeClr>
                        </a:solidFill>
                        <a:effectLst/>
                        <a:latin typeface="+mj-lt"/>
                      </a:endParaRPr>
                    </a:p>
                  </a:txBody>
                  <a:tcPr marL="90000" marR="90000" marT="46800" marB="46800" anchor="ctr" horzOverflow="overflow">
                    <a:lnL w="28575" cap="flat" cmpd="sng" algn="ctr">
                      <a:solidFill>
                        <a:srgbClr val="001F5C"/>
                      </a:solidFill>
                      <a:prstDash val="solid"/>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A menos edad.</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A más edad.</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28575" cap="flat" cmpd="sng" algn="ctr">
                      <a:solidFill>
                        <a:srgbClr val="001F5C"/>
                      </a:solidFill>
                      <a:prstDash val="solid"/>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r>
              <a:tr h="177800">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Tipo de trastorno</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28575" cap="flat" cmpd="sng" algn="ctr">
                      <a:solidFill>
                        <a:srgbClr val="001F5C"/>
                      </a:solidFill>
                      <a:prstDash val="solid"/>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Más lesiones por sobreesfuerzo.</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Más lesiones por movimientos repetitivos.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Amplia variedad de dolor y molestias.</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28575" cap="flat" cmpd="sng" algn="ctr">
                      <a:solidFill>
                        <a:srgbClr val="001F5C"/>
                      </a:solidFill>
                      <a:prstDash val="solid"/>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r>
              <a:tr h="177800">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smtClean="0">
                          <a:ln>
                            <a:noFill/>
                          </a:ln>
                          <a:solidFill>
                            <a:schemeClr val="bg2">
                              <a:lumMod val="10000"/>
                            </a:schemeClr>
                          </a:solidFill>
                          <a:effectLst/>
                          <a:latin typeface="+mj-lt"/>
                          <a:cs typeface="Times New Roman" pitchFamily="18" charset="0"/>
                        </a:rPr>
                        <a:t>Reconocimiento legal</a:t>
                      </a:r>
                      <a:endParaRPr kumimoji="0" lang="es-ES" sz="1400" b="0" i="0" u="none" strike="noStrike" cap="none" normalizeH="0" baseline="0" smtClean="0">
                        <a:ln>
                          <a:noFill/>
                        </a:ln>
                        <a:solidFill>
                          <a:schemeClr val="bg2">
                            <a:lumMod val="10000"/>
                          </a:schemeClr>
                        </a:solidFill>
                        <a:effectLst/>
                        <a:latin typeface="+mj-lt"/>
                      </a:endParaRPr>
                    </a:p>
                  </a:txBody>
                  <a:tcPr marL="90000" marR="90000" marT="46800" marB="46800" anchor="ctr" horzOverflow="overflow">
                    <a:lnL w="28575" cap="flat" cmpd="sng" algn="ctr">
                      <a:solidFill>
                        <a:srgbClr val="001F5C"/>
                      </a:solidFill>
                      <a:prstDash val="solid"/>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Más accidentes de trabajo</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smtClean="0">
                          <a:ln>
                            <a:noFill/>
                          </a:ln>
                          <a:solidFill>
                            <a:schemeClr val="bg2">
                              <a:lumMod val="10000"/>
                            </a:schemeClr>
                          </a:solidFill>
                          <a:effectLst/>
                          <a:latin typeface="+mj-lt"/>
                          <a:cs typeface="Times New Roman" pitchFamily="18" charset="0"/>
                        </a:rPr>
                        <a:t>Más enfermedades profesionales</a:t>
                      </a:r>
                      <a:endParaRPr kumimoji="0" lang="es-ES" sz="1400" b="0" i="0" u="none" strike="noStrike" cap="none" normalizeH="0" baseline="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28575" cap="flat" cmpd="sng" algn="ctr">
                      <a:solidFill>
                        <a:srgbClr val="001F5C"/>
                      </a:solidFill>
                      <a:prstDash val="solid"/>
                      <a:round/>
                      <a:headEnd type="none" w="med" len="med"/>
                      <a:tailEnd type="none" w="med" len="med"/>
                    </a:lnR>
                    <a:lnT w="19050" cap="flat" cmpd="sng" algn="ctr">
                      <a:solidFill>
                        <a:srgbClr val="001F5C"/>
                      </a:solidFill>
                      <a:prstDash val="sysDot"/>
                      <a:round/>
                      <a:headEnd type="none" w="med" len="med"/>
                      <a:tailEnd type="none" w="med" len="med"/>
                    </a:lnT>
                    <a:lnB w="19050" cap="flat" cmpd="sng" algn="ctr">
                      <a:solidFill>
                        <a:srgbClr val="001F5C"/>
                      </a:solidFill>
                      <a:prstDash val="sysDot"/>
                      <a:round/>
                      <a:headEnd type="none" w="med" len="med"/>
                      <a:tailEnd type="none" w="med" len="med"/>
                    </a:lnB>
                    <a:lnTlToBr>
                      <a:noFill/>
                    </a:lnTlToBr>
                    <a:lnBlToTr>
                      <a:noFill/>
                    </a:lnBlToTr>
                    <a:solidFill>
                      <a:schemeClr val="accent2">
                        <a:lumMod val="20000"/>
                        <a:lumOff val="80000"/>
                      </a:schemeClr>
                    </a:solidFill>
                  </a:tcPr>
                </a:tc>
              </a:tr>
              <a:tr h="177800">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smtClean="0">
                          <a:ln>
                            <a:noFill/>
                          </a:ln>
                          <a:solidFill>
                            <a:schemeClr val="bg2">
                              <a:lumMod val="10000"/>
                            </a:schemeClr>
                          </a:solidFill>
                          <a:effectLst/>
                          <a:latin typeface="+mj-lt"/>
                          <a:cs typeface="Times New Roman" pitchFamily="18" charset="0"/>
                        </a:rPr>
                        <a:t>Sector</a:t>
                      </a:r>
                      <a:endParaRPr kumimoji="0" lang="es-ES" sz="1400" b="0" i="0" u="none" strike="noStrike" cap="none" normalizeH="0" baseline="0" smtClean="0">
                        <a:ln>
                          <a:noFill/>
                        </a:ln>
                        <a:solidFill>
                          <a:schemeClr val="bg2">
                            <a:lumMod val="10000"/>
                          </a:schemeClr>
                        </a:solidFill>
                        <a:effectLst/>
                        <a:latin typeface="+mj-lt"/>
                      </a:endParaRPr>
                    </a:p>
                  </a:txBody>
                  <a:tcPr marL="90000" marR="90000" marT="46800" marB="46800" anchor="ctr" horzOverflow="overflow">
                    <a:lnL w="28575" cap="flat" cmpd="sng" algn="ctr">
                      <a:solidFill>
                        <a:srgbClr val="001F5C"/>
                      </a:solidFill>
                      <a:prstDash val="solid"/>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28575" cap="flat" cmpd="sng" algn="ctr">
                      <a:solidFill>
                        <a:srgbClr val="001F5C"/>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smtClean="0">
                          <a:ln>
                            <a:noFill/>
                          </a:ln>
                          <a:solidFill>
                            <a:schemeClr val="bg2">
                              <a:lumMod val="10000"/>
                            </a:schemeClr>
                          </a:solidFill>
                          <a:effectLst/>
                          <a:latin typeface="+mj-lt"/>
                          <a:cs typeface="Times New Roman" pitchFamily="18" charset="0"/>
                        </a:rPr>
                        <a:t>Construcción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lumMod val="10000"/>
                            </a:schemeClr>
                          </a:solidFill>
                          <a:effectLst/>
                          <a:latin typeface="+mj-lt"/>
                          <a:cs typeface="Times New Roman" pitchFamily="18" charset="0"/>
                        </a:rPr>
                        <a:t>Metal (incluyendo ind. del automóvil)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lumMod val="10000"/>
                            </a:schemeClr>
                          </a:solidFill>
                          <a:effectLst/>
                          <a:latin typeface="+mj-lt"/>
                          <a:cs typeface="Times New Roman" pitchFamily="18" charset="0"/>
                        </a:rPr>
                        <a:t>Cárnicas</a:t>
                      </a:r>
                      <a:endParaRPr kumimoji="0" lang="es-ES" sz="1400" b="0" i="0" u="none" strike="noStrike" cap="none" normalizeH="0" baseline="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19050" cap="flat" cmpd="sng" algn="ctr">
                      <a:solidFill>
                        <a:srgbClr val="001F5C"/>
                      </a:solidFill>
                      <a:prstDash val="sysDot"/>
                      <a:round/>
                      <a:headEnd type="none" w="med" len="med"/>
                      <a:tailEnd type="none" w="med" len="med"/>
                    </a:lnR>
                    <a:lnT w="19050" cap="flat" cmpd="sng" algn="ctr">
                      <a:solidFill>
                        <a:srgbClr val="001F5C"/>
                      </a:solidFill>
                      <a:prstDash val="sysDot"/>
                      <a:round/>
                      <a:headEnd type="none" w="med" len="med"/>
                      <a:tailEnd type="none" w="med" len="med"/>
                    </a:lnT>
                    <a:lnB w="28575" cap="flat" cmpd="sng" algn="ctr">
                      <a:solidFill>
                        <a:srgbClr val="001F5C"/>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90000"/>
                        </a:lnSpc>
                        <a:spcBef>
                          <a:spcPct val="20000"/>
                        </a:spcBef>
                        <a:spcAft>
                          <a:spcPct val="0"/>
                        </a:spcAft>
                        <a:buClr>
                          <a:srgbClr val="A50021"/>
                        </a:buClr>
                        <a:buSzPct val="75000"/>
                        <a:buFont typeface="Wingdings" pitchFamily="2" charset="2"/>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Textil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Comercio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Sanidad y Servicios sociales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Limpieza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2">
                              <a:lumMod val="10000"/>
                            </a:schemeClr>
                          </a:solidFill>
                          <a:effectLst/>
                          <a:latin typeface="+mj-lt"/>
                          <a:cs typeface="Times New Roman" pitchFamily="18" charset="0"/>
                        </a:rPr>
                        <a:t>Manufacturas</a:t>
                      </a:r>
                      <a:endParaRPr kumimoji="0" lang="es-ES" sz="1400" b="0" i="0" u="none" strike="noStrike" cap="none" normalizeH="0" baseline="0" dirty="0" smtClean="0">
                        <a:ln>
                          <a:noFill/>
                        </a:ln>
                        <a:solidFill>
                          <a:schemeClr val="bg2">
                            <a:lumMod val="10000"/>
                          </a:schemeClr>
                        </a:solidFill>
                        <a:effectLst/>
                        <a:latin typeface="+mj-lt"/>
                      </a:endParaRPr>
                    </a:p>
                  </a:txBody>
                  <a:tcPr marL="90000" marR="90000" marT="46800" marB="46800" anchor="ctr" horzOverflow="overflow">
                    <a:lnL w="19050" cap="flat" cmpd="sng" algn="ctr">
                      <a:solidFill>
                        <a:srgbClr val="001F5C"/>
                      </a:solidFill>
                      <a:prstDash val="sysDot"/>
                      <a:round/>
                      <a:headEnd type="none" w="med" len="med"/>
                      <a:tailEnd type="none" w="med" len="med"/>
                    </a:lnL>
                    <a:lnR w="28575" cap="flat" cmpd="sng" algn="ctr">
                      <a:solidFill>
                        <a:srgbClr val="001F5C"/>
                      </a:solidFill>
                      <a:prstDash val="solid"/>
                      <a:round/>
                      <a:headEnd type="none" w="med" len="med"/>
                      <a:tailEnd type="none" w="med" len="med"/>
                    </a:lnR>
                    <a:lnT w="19050" cap="flat" cmpd="sng" algn="ctr">
                      <a:solidFill>
                        <a:srgbClr val="001F5C"/>
                      </a:solidFill>
                      <a:prstDash val="sysDot"/>
                      <a:round/>
                      <a:headEnd type="none" w="med" len="med"/>
                      <a:tailEnd type="none" w="med" len="med"/>
                    </a:lnT>
                    <a:lnB w="28575" cap="flat" cmpd="sng" algn="ctr">
                      <a:solidFill>
                        <a:srgbClr val="001F5C"/>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5" name="Text Box 6"/>
          <p:cNvSpPr txBox="1">
            <a:spLocks noChangeArrowheads="1"/>
          </p:cNvSpPr>
          <p:nvPr/>
        </p:nvSpPr>
        <p:spPr bwMode="auto">
          <a:xfrm>
            <a:off x="357158" y="142852"/>
            <a:ext cx="7777162" cy="954107"/>
          </a:xfrm>
          <a:prstGeom prst="rect">
            <a:avLst/>
          </a:prstGeom>
          <a:noFill/>
          <a:ln w="9525" algn="ctr">
            <a:noFill/>
            <a:miter lim="800000"/>
            <a:headEnd/>
            <a:tailEnd/>
          </a:ln>
          <a:effectLst/>
        </p:spPr>
        <p:txBody>
          <a:bodyPr wrap="square">
            <a:spAutoFit/>
          </a:bodyPr>
          <a:lstStyle/>
          <a:p>
            <a:pPr lvl="0">
              <a:spcBef>
                <a:spcPct val="0"/>
              </a:spcBef>
              <a:defRPr/>
            </a:pPr>
            <a:r>
              <a:rPr lang="es-ES_tradnl" sz="2800" b="1" cap="all" dirty="0" smtClean="0">
                <a:ln w="500">
                  <a:solidFill>
                    <a:schemeClr val="tx2">
                      <a:shade val="20000"/>
                      <a:satMod val="120000"/>
                    </a:schemeClr>
                  </a:solidFill>
                </a:ln>
                <a:solidFill>
                  <a:schemeClr val="accent1"/>
                </a:solidFill>
              </a:rPr>
              <a:t>La evaluación de riesgos. Diferencias en trastornos Músculo esqueléticos </a:t>
            </a:r>
            <a:endParaRPr lang="es-E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pic>
        <p:nvPicPr>
          <p:cNvPr id="6"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F9BDF0E8-DB0D-40ED-AFEA-21014B8B7133}" type="slidenum">
              <a:rPr lang="es-ES" smtClean="0"/>
              <a:pPr/>
              <a:t>49</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pPr algn="ctr"/>
            <a:r>
              <a:rPr lang="es-ES" altLang="en-US" sz="2800" dirty="0" smtClean="0">
                <a:solidFill>
                  <a:schemeClr val="accent1"/>
                </a:solidFill>
              </a:rPr>
              <a:t>Tasa de paro y brecha de género</a:t>
            </a:r>
            <a:endParaRPr lang="es-ES" altLang="en-US" sz="2800" dirty="0">
              <a:solidFill>
                <a:schemeClr val="accent1"/>
              </a:solidFill>
            </a:endParaRPr>
          </a:p>
        </p:txBody>
      </p:sp>
      <p:graphicFrame>
        <p:nvGraphicFramePr>
          <p:cNvPr id="4" name="3 Marcador de contenido"/>
          <p:cNvGraphicFramePr>
            <a:graphicFrameLocks noGrp="1"/>
          </p:cNvGraphicFramePr>
          <p:nvPr>
            <p:ph sz="quarter" idx="1"/>
          </p:nvPr>
        </p:nvGraphicFramePr>
        <p:xfrm>
          <a:off x="500034" y="1357298"/>
          <a:ext cx="7462042" cy="4227101"/>
        </p:xfrm>
        <a:graphic>
          <a:graphicData uri="http://schemas.openxmlformats.org/drawingml/2006/chart">
            <c:chart xmlns:c="http://schemas.openxmlformats.org/drawingml/2006/chart" xmlns:r="http://schemas.openxmlformats.org/officeDocument/2006/relationships" r:id="rId3"/>
          </a:graphicData>
        </a:graphic>
      </p:graphicFrame>
      <p:pic>
        <p:nvPicPr>
          <p:cNvPr id="5"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642910" y="1071546"/>
            <a:ext cx="6959621" cy="4174861"/>
          </a:xfrm>
          <a:prstGeom prst="rect">
            <a:avLst/>
          </a:prstGeom>
          <a:noFill/>
          <a:ln w="57150" algn="ctr">
            <a:noFill/>
            <a:miter lim="800000"/>
            <a:headEnd/>
            <a:tailEnd/>
          </a:ln>
          <a:effectLst/>
        </p:spPr>
        <p:txBody>
          <a:bodyPr wrap="square">
            <a:spAutoFit/>
          </a:bodyPr>
          <a:lstStyle/>
          <a:p>
            <a:pPr marL="274320" indent="-274320" algn="just">
              <a:lnSpc>
                <a:spcPct val="105000"/>
              </a:lnSpc>
              <a:spcBef>
                <a:spcPts val="600"/>
              </a:spcBef>
              <a:buClr>
                <a:schemeClr val="tx2"/>
              </a:buClr>
              <a:buSzPct val="73000"/>
              <a:buFont typeface="Wingdings 2"/>
              <a:buChar char=""/>
            </a:pPr>
            <a:r>
              <a:rPr lang="es-ES_tradnl" sz="2400" dirty="0" smtClean="0"/>
              <a:t>Evaluar las investigaciones epidemiológicas con el objetivo de eliminar sesgos.</a:t>
            </a:r>
          </a:p>
          <a:p>
            <a:pPr marL="274320" indent="-274320" algn="just">
              <a:lnSpc>
                <a:spcPct val="105000"/>
              </a:lnSpc>
              <a:spcBef>
                <a:spcPts val="600"/>
              </a:spcBef>
              <a:buClr>
                <a:schemeClr val="tx2"/>
              </a:buClr>
              <a:buSzPct val="73000"/>
              <a:buFont typeface="Wingdings 2"/>
              <a:buChar char=""/>
            </a:pPr>
            <a:r>
              <a:rPr lang="es-ES_tradnl" sz="2400" dirty="0" smtClean="0"/>
              <a:t>Incluir de forma rutinaria y sistemática la dimensión de género en la recopilación de datos y el control </a:t>
            </a:r>
            <a:r>
              <a:rPr lang="es-ES_tradnl" sz="2400" dirty="0" smtClean="0">
                <a:solidFill>
                  <a:srgbClr val="003300"/>
                </a:solidFill>
              </a:rPr>
              <a:t>estadístico.</a:t>
            </a:r>
          </a:p>
          <a:p>
            <a:pPr marL="274320" indent="-274320" algn="just">
              <a:lnSpc>
                <a:spcPct val="105000"/>
              </a:lnSpc>
              <a:spcBef>
                <a:spcPts val="600"/>
              </a:spcBef>
              <a:buClr>
                <a:schemeClr val="tx2"/>
              </a:buClr>
              <a:buSzPct val="73000"/>
              <a:buFont typeface="Wingdings 2"/>
              <a:buChar char=""/>
            </a:pPr>
            <a:r>
              <a:rPr lang="es-ES_tradnl" sz="2400" dirty="0" smtClean="0"/>
              <a:t>Corregir el desequilibrio de género en los programas de investigación.</a:t>
            </a:r>
            <a:endParaRPr lang="es-ES" sz="2400" dirty="0" smtClean="0"/>
          </a:p>
          <a:p>
            <a:pPr marL="274320" indent="-274320" algn="just">
              <a:lnSpc>
                <a:spcPct val="105000"/>
              </a:lnSpc>
              <a:spcBef>
                <a:spcPts val="600"/>
              </a:spcBef>
              <a:buClr>
                <a:schemeClr val="tx2"/>
              </a:buClr>
              <a:buSzPct val="73000"/>
              <a:buFont typeface="Wingdings 2"/>
              <a:buChar char=""/>
            </a:pPr>
            <a:r>
              <a:rPr lang="es-ES" sz="2400" dirty="0" smtClean="0"/>
              <a:t>Políticas </a:t>
            </a:r>
            <a:r>
              <a:rPr lang="es-ES" sz="2400" dirty="0"/>
              <a:t>que favorezcan el equilibrio entre trabajo y vida familiar</a:t>
            </a:r>
            <a:r>
              <a:rPr lang="es-ES" sz="2400" dirty="0" smtClean="0"/>
              <a:t>. Conciliación corresponsabilidad.</a:t>
            </a:r>
          </a:p>
        </p:txBody>
      </p:sp>
      <p:sp>
        <p:nvSpPr>
          <p:cNvPr id="5" name="1 Título"/>
          <p:cNvSpPr txBox="1">
            <a:spLocks/>
          </p:cNvSpPr>
          <p:nvPr/>
        </p:nvSpPr>
        <p:spPr>
          <a:xfrm>
            <a:off x="457200" y="320040"/>
            <a:ext cx="7239000" cy="68006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spc="0" normalizeH="0" baseline="0" noProof="0" dirty="0" smtClean="0">
                <a:ln w="500">
                  <a:solidFill>
                    <a:schemeClr val="tx2">
                      <a:shade val="20000"/>
                      <a:satMod val="120000"/>
                    </a:schemeClr>
                  </a:solidFill>
                </a:ln>
                <a:solidFill>
                  <a:schemeClr val="accent1"/>
                </a:solidFill>
                <a:effectLst/>
                <a:uLnTx/>
                <a:uFillTx/>
                <a:latin typeface="+mn-lt"/>
                <a:ea typeface="+mn-ea"/>
                <a:cs typeface="+mn-cs"/>
              </a:rPr>
              <a:t>Actuaciones</a:t>
            </a:r>
            <a:r>
              <a:rPr kumimoji="0" lang="es-E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es-ES" sz="2800" b="1" i="0" u="none" strike="noStrike" kern="1200" cap="all" spc="0" normalizeH="0" baseline="0" noProof="0" dirty="0" smtClean="0">
                <a:ln w="500">
                  <a:solidFill>
                    <a:schemeClr val="tx2">
                      <a:shade val="20000"/>
                      <a:satMod val="120000"/>
                    </a:schemeClr>
                  </a:solidFill>
                </a:ln>
                <a:solidFill>
                  <a:schemeClr val="accent1"/>
                </a:solidFill>
                <a:effectLst/>
                <a:uLnTx/>
                <a:uFillTx/>
                <a:latin typeface="+mn-lt"/>
                <a:ea typeface="+mn-ea"/>
                <a:cs typeface="+mn-cs"/>
              </a:rPr>
              <a:t>ADMINISTRACIÓN</a:t>
            </a:r>
            <a:r>
              <a:rPr kumimoji="0" lang="es-E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endParaRPr kumimoji="0" lang="es-E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50</a:t>
            </a:fld>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chemeClr val="accent1"/>
                </a:solidFill>
                <a:latin typeface="+mn-lt"/>
                <a:ea typeface="+mn-ea"/>
                <a:cs typeface="+mn-cs"/>
              </a:rPr>
              <a:t>Actuaciones</a:t>
            </a:r>
            <a:r>
              <a:rPr lang="es-ES" dirty="0" smtClean="0"/>
              <a:t> </a:t>
            </a:r>
            <a:r>
              <a:rPr lang="es-ES" sz="2800" dirty="0" smtClean="0">
                <a:solidFill>
                  <a:schemeClr val="accent1"/>
                </a:solidFill>
                <a:latin typeface="+mn-lt"/>
                <a:ea typeface="+mn-ea"/>
                <a:cs typeface="+mn-cs"/>
              </a:rPr>
              <a:t>sindicales</a:t>
            </a:r>
            <a:r>
              <a:rPr lang="es-ES" dirty="0" smtClean="0"/>
              <a:t> </a:t>
            </a:r>
            <a:endParaRPr lang="es-ES" dirty="0"/>
          </a:p>
        </p:txBody>
      </p:sp>
      <p:sp>
        <p:nvSpPr>
          <p:cNvPr id="3" name="2 Marcador de contenido"/>
          <p:cNvSpPr>
            <a:spLocks noGrp="1"/>
          </p:cNvSpPr>
          <p:nvPr>
            <p:ph idx="1"/>
          </p:nvPr>
        </p:nvSpPr>
        <p:spPr/>
        <p:txBody>
          <a:bodyPr>
            <a:normAutofit fontScale="70000" lnSpcReduction="20000"/>
          </a:bodyPr>
          <a:lstStyle/>
          <a:p>
            <a:pPr algn="just">
              <a:lnSpc>
                <a:spcPct val="105000"/>
              </a:lnSpc>
              <a:buNone/>
            </a:pPr>
            <a:r>
              <a:rPr lang="es-ES" sz="2800" dirty="0" smtClean="0"/>
              <a:t> </a:t>
            </a:r>
          </a:p>
          <a:p>
            <a:pPr algn="just">
              <a:lnSpc>
                <a:spcPct val="105000"/>
              </a:lnSpc>
            </a:pPr>
            <a:r>
              <a:rPr lang="es-ES_tradnl" sz="2800" dirty="0" smtClean="0"/>
              <a:t>Integrar la seguridad y salud laborales en los programas de trabajo en materia de igualdad a todos los niveles.</a:t>
            </a:r>
          </a:p>
          <a:p>
            <a:pPr algn="just">
              <a:lnSpc>
                <a:spcPct val="105000"/>
              </a:lnSpc>
            </a:pPr>
            <a:r>
              <a:rPr lang="es-ES_tradnl" sz="2800" dirty="0" smtClean="0"/>
              <a:t>Reducir la discriminación y mejorar la calidad del empleo femenino.</a:t>
            </a:r>
          </a:p>
          <a:p>
            <a:pPr algn="just">
              <a:lnSpc>
                <a:spcPct val="105000"/>
              </a:lnSpc>
            </a:pPr>
            <a:r>
              <a:rPr lang="es-ES_tradnl" sz="2800" dirty="0" smtClean="0"/>
              <a:t>Mejorar la participación sindical de las mujeres.</a:t>
            </a:r>
          </a:p>
          <a:p>
            <a:pPr algn="just">
              <a:lnSpc>
                <a:spcPct val="105000"/>
              </a:lnSpc>
            </a:pPr>
            <a:r>
              <a:rPr lang="es-ES_tradnl" sz="2800" dirty="0" smtClean="0"/>
              <a:t>Mayor involucración en los Comités de seguridad y salud.</a:t>
            </a:r>
          </a:p>
          <a:p>
            <a:pPr algn="just">
              <a:lnSpc>
                <a:spcPct val="105000"/>
              </a:lnSpc>
            </a:pPr>
            <a:r>
              <a:rPr lang="es-ES" sz="2800" dirty="0" smtClean="0"/>
              <a:t>Basar la evaluación de riesgos en los trabajos realmente ejercidos y en las condiciones en que se desarrollan realmente.</a:t>
            </a:r>
            <a:endParaRPr lang="es-ES_tradnl" sz="2800" dirty="0" smtClean="0"/>
          </a:p>
          <a:p>
            <a:pPr algn="just">
              <a:lnSpc>
                <a:spcPct val="105000"/>
              </a:lnSpc>
            </a:pPr>
            <a:r>
              <a:rPr lang="es-ES_tradnl" sz="2800" dirty="0" smtClean="0"/>
              <a:t>Evaluar el impacto de los cambios sobre el género y la seguridad y salud.</a:t>
            </a:r>
          </a:p>
          <a:p>
            <a:pPr algn="just">
              <a:lnSpc>
                <a:spcPct val="105000"/>
              </a:lnSpc>
            </a:pPr>
            <a:r>
              <a:rPr lang="es-ES_tradnl" sz="2800" dirty="0" smtClean="0"/>
              <a:t>Estudiar la influencia en los daños a la salud de la suma de trabajo en </a:t>
            </a:r>
            <a:r>
              <a:rPr lang="es-ES_tradnl" sz="2800" smtClean="0"/>
              <a:t>casa más trabajo </a:t>
            </a:r>
            <a:r>
              <a:rPr lang="es-ES_tradnl" sz="2800" dirty="0" smtClean="0"/>
              <a:t>fuera </a:t>
            </a:r>
            <a:endParaRPr lang="es-ES" sz="2800" dirty="0" smtClean="0"/>
          </a:p>
          <a:p>
            <a:endParaRPr lang="es-ES" dirty="0"/>
          </a:p>
        </p:txBody>
      </p:sp>
      <p:pic>
        <p:nvPicPr>
          <p:cNvPr id="4" name="4 Imagen" descr="USO ALTA RESOLUCIÓN.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F9BDF0E8-DB0D-40ED-AFEA-21014B8B7133}" type="slidenum">
              <a:rPr lang="es-ES" smtClean="0"/>
              <a:pPr/>
              <a:t>51</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608630"/>
          </a:xfrm>
        </p:spPr>
        <p:txBody>
          <a:bodyPr/>
          <a:lstStyle/>
          <a:p>
            <a:pPr eaLnBrk="1" fontAlgn="auto" hangingPunct="1">
              <a:spcAft>
                <a:spcPts val="0"/>
              </a:spcAft>
              <a:defRPr/>
            </a:pPr>
            <a:r>
              <a:rPr lang="es-ES" altLang="en-US" sz="2800" dirty="0" smtClean="0">
                <a:solidFill>
                  <a:schemeClr val="accent1"/>
                </a:solidFill>
              </a:rPr>
              <a:t>Desempleo y salud</a:t>
            </a:r>
            <a:endParaRPr lang="es-ES" altLang="en-US" sz="2800" dirty="0">
              <a:solidFill>
                <a:schemeClr val="accent1"/>
              </a:solidFill>
            </a:endParaRPr>
          </a:p>
        </p:txBody>
      </p:sp>
      <p:sp>
        <p:nvSpPr>
          <p:cNvPr id="3" name="2 Marcador de contenido"/>
          <p:cNvSpPr>
            <a:spLocks noGrp="1"/>
          </p:cNvSpPr>
          <p:nvPr>
            <p:ph idx="1"/>
          </p:nvPr>
        </p:nvSpPr>
        <p:spPr>
          <a:xfrm>
            <a:off x="285720" y="1142984"/>
            <a:ext cx="4114800" cy="4846320"/>
          </a:xfrm>
        </p:spPr>
        <p:txBody>
          <a:bodyPr>
            <a:normAutofit/>
          </a:bodyPr>
          <a:lstStyle/>
          <a:p>
            <a:pPr algn="just">
              <a:defRPr/>
            </a:pPr>
            <a:r>
              <a:rPr lang="es-ES" sz="2000" dirty="0" smtClean="0"/>
              <a:t>Desempleo</a:t>
            </a:r>
          </a:p>
          <a:p>
            <a:pPr lvl="1" indent="-274320" algn="just">
              <a:buFont typeface="Wingdings 2"/>
              <a:buChar char=""/>
              <a:defRPr/>
            </a:pPr>
            <a:r>
              <a:rPr lang="es-ES" sz="2000" dirty="0" smtClean="0"/>
              <a:t>Disminución ingresos.</a:t>
            </a:r>
          </a:p>
          <a:p>
            <a:pPr lvl="1" indent="-274320" algn="just">
              <a:buFont typeface="Wingdings 2"/>
              <a:buChar char=""/>
              <a:defRPr/>
            </a:pPr>
            <a:r>
              <a:rPr lang="es-ES" sz="2000" dirty="0" smtClean="0"/>
              <a:t>Pérdida estatus social.</a:t>
            </a:r>
          </a:p>
          <a:p>
            <a:pPr lvl="1" indent="-274320" algn="just">
              <a:buFont typeface="Wingdings 2"/>
              <a:buChar char=""/>
              <a:defRPr/>
            </a:pPr>
            <a:r>
              <a:rPr lang="es-ES" sz="2000" dirty="0" smtClean="0"/>
              <a:t>Pérdida de autoestima. </a:t>
            </a:r>
          </a:p>
          <a:p>
            <a:pPr lvl="1" indent="-274320" algn="just">
              <a:buFont typeface="Wingdings 2"/>
              <a:buChar char=""/>
              <a:defRPr/>
            </a:pPr>
            <a:r>
              <a:rPr lang="es-ES" sz="2000" dirty="0" smtClean="0"/>
              <a:t>Pérdida de actividad física y mental.</a:t>
            </a:r>
          </a:p>
          <a:p>
            <a:pPr lvl="1" indent="-274320" algn="just">
              <a:buFont typeface="Wingdings 2"/>
              <a:buChar char=""/>
              <a:defRPr/>
            </a:pPr>
            <a:r>
              <a:rPr lang="es-ES" sz="2000" dirty="0" smtClean="0"/>
              <a:t>Menos capacidad de tomar decisiones. </a:t>
            </a:r>
          </a:p>
          <a:p>
            <a:pPr marL="274320" indent="-274320" algn="just" eaLnBrk="1" fontAlgn="auto" hangingPunct="1">
              <a:spcAft>
                <a:spcPts val="0"/>
              </a:spcAft>
              <a:buFont typeface="Wingdings 2"/>
              <a:buChar char=""/>
              <a:defRPr/>
            </a:pPr>
            <a:r>
              <a:rPr lang="es-ES" sz="2000" dirty="0" smtClean="0"/>
              <a:t>Impacto en la salud la pérdida o la falta de trabajo remunerado. Peor salud mental y física (más problemas psicosomáticos). </a:t>
            </a:r>
          </a:p>
          <a:p>
            <a:pPr marL="274320" indent="-274320" eaLnBrk="1" fontAlgn="auto" hangingPunct="1">
              <a:spcAft>
                <a:spcPts val="0"/>
              </a:spcAft>
              <a:buFont typeface="Wingdings 2"/>
              <a:buChar char=""/>
              <a:defRPr/>
            </a:pP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500562" y="1714488"/>
            <a:ext cx="3646053" cy="4195766"/>
          </a:xfrm>
          <a:prstGeom prst="rect">
            <a:avLst/>
          </a:prstGeom>
          <a:noFill/>
          <a:ln w="9525">
            <a:noFill/>
            <a:miter lim="800000"/>
            <a:headEnd/>
            <a:tailEnd/>
          </a:ln>
          <a:effectLst/>
        </p:spPr>
      </p:pic>
      <p:pic>
        <p:nvPicPr>
          <p:cNvPr id="5" name="4 Imagen" descr="USO ALTA RESOLUCIÓ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7239000" cy="962998"/>
          </a:xfrm>
        </p:spPr>
        <p:txBody>
          <a:bodyPr>
            <a:noAutofit/>
          </a:bodyPr>
          <a:lstStyle/>
          <a:p>
            <a:pPr algn="ctr"/>
            <a:r>
              <a:rPr lang="en-GB" sz="2800" dirty="0" err="1" smtClean="0">
                <a:solidFill>
                  <a:schemeClr val="accent1"/>
                </a:solidFill>
              </a:rPr>
              <a:t>Más</a:t>
            </a:r>
            <a:r>
              <a:rPr lang="en-GB" sz="2800" dirty="0" smtClean="0">
                <a:solidFill>
                  <a:schemeClr val="accent1"/>
                </a:solidFill>
              </a:rPr>
              <a:t> </a:t>
            </a:r>
            <a:r>
              <a:rPr lang="en-GB" sz="2800" dirty="0" err="1" smtClean="0">
                <a:solidFill>
                  <a:schemeClr val="accent1"/>
                </a:solidFill>
              </a:rPr>
              <a:t>porcentaje</a:t>
            </a:r>
            <a:r>
              <a:rPr lang="en-GB" sz="2800" dirty="0" smtClean="0">
                <a:solidFill>
                  <a:schemeClr val="accent1"/>
                </a:solidFill>
              </a:rPr>
              <a:t> de </a:t>
            </a:r>
            <a:r>
              <a:rPr lang="en-GB" sz="2800" dirty="0" err="1" smtClean="0">
                <a:solidFill>
                  <a:schemeClr val="accent1"/>
                </a:solidFill>
              </a:rPr>
              <a:t>mujeres</a:t>
            </a:r>
            <a:r>
              <a:rPr lang="en-GB" sz="2800" dirty="0" smtClean="0">
                <a:solidFill>
                  <a:schemeClr val="accent1"/>
                </a:solidFill>
              </a:rPr>
              <a:t> </a:t>
            </a:r>
            <a:r>
              <a:rPr lang="en-GB" sz="2800" dirty="0" err="1" smtClean="0">
                <a:solidFill>
                  <a:schemeClr val="accent1"/>
                </a:solidFill>
              </a:rPr>
              <a:t>trabajan</a:t>
            </a:r>
            <a:r>
              <a:rPr lang="en-GB" sz="2800" dirty="0" smtClean="0">
                <a:solidFill>
                  <a:schemeClr val="accent1"/>
                </a:solidFill>
              </a:rPr>
              <a:t> a </a:t>
            </a:r>
            <a:r>
              <a:rPr lang="en-GB" sz="2800" dirty="0" err="1" smtClean="0">
                <a:solidFill>
                  <a:schemeClr val="accent1"/>
                </a:solidFill>
              </a:rPr>
              <a:t>tiempo</a:t>
            </a:r>
            <a:r>
              <a:rPr lang="en-GB" sz="2800" dirty="0" smtClean="0">
                <a:solidFill>
                  <a:schemeClr val="accent1"/>
                </a:solidFill>
              </a:rPr>
              <a:t> </a:t>
            </a:r>
            <a:r>
              <a:rPr lang="en-GB" sz="2800" dirty="0" err="1" smtClean="0">
                <a:solidFill>
                  <a:schemeClr val="accent1"/>
                </a:solidFill>
              </a:rPr>
              <a:t>parcial</a:t>
            </a:r>
            <a:r>
              <a:rPr lang="en-GB" sz="2800" dirty="0" smtClean="0">
                <a:solidFill>
                  <a:schemeClr val="accent1"/>
                </a:solidFill>
              </a:rPr>
              <a:t> </a:t>
            </a:r>
            <a:endParaRPr lang="es-ES" sz="2800" dirty="0">
              <a:solidFill>
                <a:schemeClr val="bg2">
                  <a:lumMod val="25000"/>
                </a:schemeClr>
              </a:solidFill>
            </a:endParaRPr>
          </a:p>
        </p:txBody>
      </p:sp>
      <p:graphicFrame>
        <p:nvGraphicFramePr>
          <p:cNvPr id="4" name="3 Marcador de contenido"/>
          <p:cNvGraphicFramePr>
            <a:graphicFrameLocks noGrp="1"/>
          </p:cNvGraphicFramePr>
          <p:nvPr>
            <p:ph sz="quarter" idx="1"/>
          </p:nvPr>
        </p:nvGraphicFramePr>
        <p:xfrm>
          <a:off x="785786" y="1857364"/>
          <a:ext cx="5000657" cy="2190347"/>
        </p:xfrm>
        <a:graphic>
          <a:graphicData uri="http://schemas.openxmlformats.org/drawingml/2006/table">
            <a:tbl>
              <a:tblPr firstRow="1" bandRow="1">
                <a:tableStyleId>{5C22544A-7EE6-4342-B048-85BDC9FD1C3A}</a:tableStyleId>
              </a:tblPr>
              <a:tblGrid>
                <a:gridCol w="1869812"/>
                <a:gridCol w="608775"/>
                <a:gridCol w="631065"/>
                <a:gridCol w="630335"/>
                <a:gridCol w="630335"/>
                <a:gridCol w="630335"/>
              </a:tblGrid>
              <a:tr h="273013">
                <a:tc gridSpan="6">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ENCUESTA DE POBLACIÓN ACTIVA (ESPAÑA)</a:t>
                      </a:r>
                    </a:p>
                  </a:txBody>
                  <a:tcPr/>
                </a:tc>
                <a:tc hMerge="1">
                  <a:txBody>
                    <a:bodyPr/>
                    <a:lstStyle/>
                    <a:p>
                      <a:endParaRPr lang="es-ES" sz="1200" dirty="0"/>
                    </a:p>
                  </a:txBody>
                  <a:tcPr/>
                </a:tc>
                <a:tc hMerge="1">
                  <a:txBody>
                    <a:bodyPr/>
                    <a:lstStyle/>
                    <a:p>
                      <a:endParaRPr lang="es-ES" sz="1200" dirty="0"/>
                    </a:p>
                  </a:txBody>
                  <a:tcPr/>
                </a:tc>
                <a:tc hMerge="1">
                  <a:txBody>
                    <a:bodyPr/>
                    <a:lstStyle/>
                    <a:p>
                      <a:endParaRPr lang="es-ES" sz="1200" dirty="0"/>
                    </a:p>
                  </a:txBody>
                  <a:tcPr/>
                </a:tc>
                <a:tc hMerge="1">
                  <a:txBody>
                    <a:bodyPr/>
                    <a:lstStyle/>
                    <a:p>
                      <a:endParaRPr lang="es-ES" sz="1200" dirty="0"/>
                    </a:p>
                  </a:txBody>
                  <a:tcPr/>
                </a:tc>
                <a:tc hMerge="1">
                  <a:txBody>
                    <a:bodyPr/>
                    <a:lstStyle/>
                    <a:p>
                      <a:endParaRPr lang="es-ES" sz="1200" dirty="0"/>
                    </a:p>
                  </a:txBody>
                  <a:tcPr/>
                </a:tc>
              </a:tr>
              <a:tr h="273013">
                <a:tc>
                  <a:txBody>
                    <a:bodyPr/>
                    <a:lstStyle/>
                    <a:p>
                      <a:r>
                        <a:rPr lang="es-ES" sz="1200" dirty="0" smtClean="0"/>
                        <a:t>Hombres</a:t>
                      </a:r>
                      <a:endParaRPr lang="es-ES" sz="1200" dirty="0"/>
                    </a:p>
                  </a:txBody>
                  <a:tcPr/>
                </a:tc>
                <a:tc>
                  <a:txBody>
                    <a:bodyPr/>
                    <a:lstStyle/>
                    <a:p>
                      <a:r>
                        <a:rPr lang="es-ES" sz="1200" dirty="0" smtClean="0"/>
                        <a:t>2012</a:t>
                      </a:r>
                      <a:endParaRPr lang="es-ES" sz="1200" dirty="0"/>
                    </a:p>
                  </a:txBody>
                  <a:tcPr/>
                </a:tc>
                <a:tc>
                  <a:txBody>
                    <a:bodyPr/>
                    <a:lstStyle/>
                    <a:p>
                      <a:r>
                        <a:rPr lang="es-ES" sz="1200" dirty="0" smtClean="0"/>
                        <a:t>2011</a:t>
                      </a:r>
                      <a:endParaRPr lang="es-ES" sz="1200" dirty="0"/>
                    </a:p>
                  </a:txBody>
                  <a:tcPr/>
                </a:tc>
                <a:tc>
                  <a:txBody>
                    <a:bodyPr/>
                    <a:lstStyle/>
                    <a:p>
                      <a:r>
                        <a:rPr lang="es-ES" sz="1200" dirty="0" smtClean="0"/>
                        <a:t>2010</a:t>
                      </a:r>
                      <a:endParaRPr lang="es-ES" sz="1200" dirty="0"/>
                    </a:p>
                  </a:txBody>
                  <a:tcPr/>
                </a:tc>
                <a:tc>
                  <a:txBody>
                    <a:bodyPr/>
                    <a:lstStyle/>
                    <a:p>
                      <a:r>
                        <a:rPr lang="es-ES" sz="1200" dirty="0" smtClean="0"/>
                        <a:t>2009</a:t>
                      </a:r>
                      <a:endParaRPr lang="es-ES" sz="1200" dirty="0"/>
                    </a:p>
                  </a:txBody>
                  <a:tcPr/>
                </a:tc>
                <a:tc>
                  <a:txBody>
                    <a:bodyPr/>
                    <a:lstStyle/>
                    <a:p>
                      <a:r>
                        <a:rPr lang="es-ES" sz="1200" dirty="0" smtClean="0"/>
                        <a:t>2008</a:t>
                      </a:r>
                      <a:endParaRPr lang="es-ES" sz="1200" dirty="0"/>
                    </a:p>
                  </a:txBody>
                  <a:tcPr/>
                </a:tc>
              </a:tr>
              <a:tr h="654374">
                <a:tc>
                  <a:txBody>
                    <a:bodyPr/>
                    <a:lstStyle/>
                    <a:p>
                      <a:r>
                        <a:rPr lang="es-ES" sz="1200" dirty="0" smtClean="0"/>
                        <a:t>% Hombres a tiempo parcial</a:t>
                      </a:r>
                      <a:r>
                        <a:rPr lang="es-ES" sz="1200" baseline="0" dirty="0" smtClean="0"/>
                        <a:t> sobre empleo total hombres</a:t>
                      </a:r>
                      <a:endParaRPr lang="es-ES" sz="1200" dirty="0"/>
                    </a:p>
                  </a:txBody>
                  <a:tcPr/>
                </a:tc>
                <a:tc>
                  <a:txBody>
                    <a:bodyPr/>
                    <a:lstStyle/>
                    <a:p>
                      <a:pPr algn="ctr"/>
                      <a:r>
                        <a:rPr lang="es-ES" sz="1200" b="1" dirty="0" smtClean="0"/>
                        <a:t>6,6</a:t>
                      </a:r>
                      <a:endParaRPr lang="es-ES" sz="1200" b="1" dirty="0"/>
                    </a:p>
                  </a:txBody>
                  <a:tcPr/>
                </a:tc>
                <a:tc>
                  <a:txBody>
                    <a:bodyPr/>
                    <a:lstStyle/>
                    <a:p>
                      <a:pPr algn="ctr"/>
                      <a:r>
                        <a:rPr lang="es-ES" sz="1200" b="1" dirty="0" smtClean="0"/>
                        <a:t>6,0</a:t>
                      </a:r>
                      <a:endParaRPr lang="es-ES" sz="1200" b="1" dirty="0"/>
                    </a:p>
                  </a:txBody>
                  <a:tcPr/>
                </a:tc>
                <a:tc>
                  <a:txBody>
                    <a:bodyPr/>
                    <a:lstStyle/>
                    <a:p>
                      <a:pPr algn="ctr"/>
                      <a:r>
                        <a:rPr lang="es-ES" sz="1200" b="1" dirty="0" smtClean="0"/>
                        <a:t>5,4</a:t>
                      </a:r>
                      <a:endParaRPr lang="es-ES" sz="1200" b="1" dirty="0"/>
                    </a:p>
                  </a:txBody>
                  <a:tcPr/>
                </a:tc>
                <a:tc>
                  <a:txBody>
                    <a:bodyPr/>
                    <a:lstStyle/>
                    <a:p>
                      <a:pPr algn="ctr"/>
                      <a:r>
                        <a:rPr lang="es-ES" sz="1200" b="1" dirty="0" smtClean="0"/>
                        <a:t>4,9</a:t>
                      </a:r>
                      <a:endParaRPr lang="es-ES" sz="1200" b="1" dirty="0"/>
                    </a:p>
                  </a:txBody>
                  <a:tcPr/>
                </a:tc>
                <a:tc>
                  <a:txBody>
                    <a:bodyPr/>
                    <a:lstStyle/>
                    <a:p>
                      <a:pPr algn="ctr"/>
                      <a:r>
                        <a:rPr lang="es-ES" sz="1200" b="1" dirty="0" smtClean="0"/>
                        <a:t>4,2</a:t>
                      </a:r>
                      <a:endParaRPr lang="es-ES" sz="1200" b="1" dirty="0"/>
                    </a:p>
                  </a:txBody>
                  <a:tcPr/>
                </a:tc>
              </a:tr>
              <a:tr h="273013">
                <a:tc>
                  <a:txBody>
                    <a:bodyPr/>
                    <a:lstStyle/>
                    <a:p>
                      <a:pPr marL="0" algn="l" rtl="0" eaLnBrk="1" latinLnBrk="0" hangingPunct="1"/>
                      <a:r>
                        <a:rPr kumimoji="0" lang="es-ES" sz="1200" b="1" kern="1200" dirty="0" smtClean="0">
                          <a:solidFill>
                            <a:schemeClr val="lt1"/>
                          </a:solidFill>
                          <a:latin typeface="+mn-lt"/>
                          <a:ea typeface="+mn-ea"/>
                          <a:cs typeface="+mn-cs"/>
                        </a:rPr>
                        <a:t>Mujeres</a:t>
                      </a:r>
                      <a:endParaRPr kumimoji="0" lang="es-ES" sz="1200" b="1" kern="1200" dirty="0">
                        <a:solidFill>
                          <a:schemeClr val="lt1"/>
                        </a:solidFill>
                        <a:latin typeface="+mn-lt"/>
                        <a:ea typeface="+mn-ea"/>
                        <a:cs typeface="+mn-cs"/>
                      </a:endParaRPr>
                    </a:p>
                  </a:txBody>
                  <a:tcPr>
                    <a:solidFill>
                      <a:schemeClr val="bg2">
                        <a:lumMod val="50000"/>
                      </a:schemeClr>
                    </a:solidFill>
                  </a:tcPr>
                </a:tc>
                <a:tc>
                  <a:txBody>
                    <a:bodyPr/>
                    <a:lstStyle/>
                    <a:p>
                      <a:pPr marL="0" algn="l" rtl="0" eaLnBrk="1" latinLnBrk="0" hangingPunct="1"/>
                      <a:endParaRPr kumimoji="0" lang="es-ES" sz="1200" b="1" kern="1200" dirty="0">
                        <a:solidFill>
                          <a:schemeClr val="lt1"/>
                        </a:solidFill>
                        <a:latin typeface="+mn-lt"/>
                        <a:ea typeface="+mn-ea"/>
                        <a:cs typeface="+mn-cs"/>
                      </a:endParaRPr>
                    </a:p>
                  </a:txBody>
                  <a:tcPr>
                    <a:solidFill>
                      <a:schemeClr val="bg2">
                        <a:lumMod val="50000"/>
                      </a:schemeClr>
                    </a:solidFill>
                  </a:tcPr>
                </a:tc>
                <a:tc>
                  <a:txBody>
                    <a:bodyPr/>
                    <a:lstStyle/>
                    <a:p>
                      <a:pPr marL="0" algn="l" rtl="0" eaLnBrk="1" latinLnBrk="0" hangingPunct="1"/>
                      <a:endParaRPr kumimoji="0" lang="es-ES" sz="1200" b="1" kern="1200" dirty="0">
                        <a:solidFill>
                          <a:schemeClr val="lt1"/>
                        </a:solidFill>
                        <a:latin typeface="+mn-lt"/>
                        <a:ea typeface="+mn-ea"/>
                        <a:cs typeface="+mn-cs"/>
                      </a:endParaRPr>
                    </a:p>
                  </a:txBody>
                  <a:tcPr>
                    <a:solidFill>
                      <a:schemeClr val="bg2">
                        <a:lumMod val="50000"/>
                      </a:schemeClr>
                    </a:solidFill>
                  </a:tcPr>
                </a:tc>
                <a:tc>
                  <a:txBody>
                    <a:bodyPr/>
                    <a:lstStyle/>
                    <a:p>
                      <a:pPr marL="0" algn="l" rtl="0" eaLnBrk="1" latinLnBrk="0" hangingPunct="1"/>
                      <a:endParaRPr kumimoji="0" lang="es-ES" sz="1200" b="1" kern="1200" dirty="0">
                        <a:solidFill>
                          <a:schemeClr val="lt1"/>
                        </a:solidFill>
                        <a:latin typeface="+mn-lt"/>
                        <a:ea typeface="+mn-ea"/>
                        <a:cs typeface="+mn-cs"/>
                      </a:endParaRPr>
                    </a:p>
                  </a:txBody>
                  <a:tcPr>
                    <a:solidFill>
                      <a:schemeClr val="bg2">
                        <a:lumMod val="50000"/>
                      </a:schemeClr>
                    </a:solidFill>
                  </a:tcPr>
                </a:tc>
                <a:tc>
                  <a:txBody>
                    <a:bodyPr/>
                    <a:lstStyle/>
                    <a:p>
                      <a:pPr marL="0" algn="l" rtl="0" eaLnBrk="1" latinLnBrk="0" hangingPunct="1"/>
                      <a:endParaRPr kumimoji="0" lang="es-ES" sz="1200" b="1" kern="1200" dirty="0">
                        <a:solidFill>
                          <a:schemeClr val="lt1"/>
                        </a:solidFill>
                        <a:latin typeface="+mn-lt"/>
                        <a:ea typeface="+mn-ea"/>
                        <a:cs typeface="+mn-cs"/>
                      </a:endParaRPr>
                    </a:p>
                  </a:txBody>
                  <a:tcPr>
                    <a:solidFill>
                      <a:schemeClr val="bg2">
                        <a:lumMod val="50000"/>
                      </a:schemeClr>
                    </a:solidFill>
                  </a:tcPr>
                </a:tc>
                <a:tc>
                  <a:txBody>
                    <a:bodyPr/>
                    <a:lstStyle/>
                    <a:p>
                      <a:pPr marL="0" algn="l" rtl="0" eaLnBrk="1" latinLnBrk="0" hangingPunct="1"/>
                      <a:endParaRPr kumimoji="0" lang="es-ES" sz="1200" b="1" kern="1200" dirty="0">
                        <a:solidFill>
                          <a:schemeClr val="lt1"/>
                        </a:solidFill>
                        <a:latin typeface="+mn-lt"/>
                        <a:ea typeface="+mn-ea"/>
                        <a:cs typeface="+mn-cs"/>
                      </a:endParaRPr>
                    </a:p>
                  </a:txBody>
                  <a:tcPr>
                    <a:solidFill>
                      <a:schemeClr val="bg2">
                        <a:lumMod val="50000"/>
                      </a:schemeClr>
                    </a:solidFill>
                  </a:tcPr>
                </a:tc>
              </a:tr>
              <a:tr h="682533">
                <a:tc>
                  <a:txBody>
                    <a:bodyPr/>
                    <a:lstStyle/>
                    <a:p>
                      <a:r>
                        <a:rPr lang="es-ES" sz="1200" dirty="0" smtClean="0"/>
                        <a:t>% mujeres</a:t>
                      </a:r>
                      <a:r>
                        <a:rPr lang="es-ES" sz="1200" baseline="0" dirty="0" smtClean="0"/>
                        <a:t> a tiempo parcial sobre empleo total de mujeres</a:t>
                      </a:r>
                      <a:endParaRPr lang="es-ES" sz="1200" dirty="0"/>
                    </a:p>
                  </a:txBody>
                  <a:tcPr/>
                </a:tc>
                <a:tc>
                  <a:txBody>
                    <a:bodyPr/>
                    <a:lstStyle/>
                    <a:p>
                      <a:pPr algn="ctr"/>
                      <a:r>
                        <a:rPr lang="es-ES" sz="1200" b="1" dirty="0" smtClean="0"/>
                        <a:t>24,5</a:t>
                      </a:r>
                      <a:endParaRPr lang="es-ES" sz="1200" b="1" dirty="0"/>
                    </a:p>
                  </a:txBody>
                  <a:tcPr/>
                </a:tc>
                <a:tc>
                  <a:txBody>
                    <a:bodyPr/>
                    <a:lstStyle/>
                    <a:p>
                      <a:pPr algn="ctr"/>
                      <a:r>
                        <a:rPr lang="es-ES" sz="1200" b="1" dirty="0" smtClean="0"/>
                        <a:t>23,5</a:t>
                      </a:r>
                      <a:endParaRPr lang="es-ES" sz="1200" b="1" dirty="0"/>
                    </a:p>
                  </a:txBody>
                  <a:tcPr/>
                </a:tc>
                <a:tc>
                  <a:txBody>
                    <a:bodyPr/>
                    <a:lstStyle/>
                    <a:p>
                      <a:pPr algn="ctr"/>
                      <a:r>
                        <a:rPr lang="es-ES" sz="1200" b="1" dirty="0" smtClean="0"/>
                        <a:t>23,2</a:t>
                      </a:r>
                      <a:endParaRPr lang="es-ES" sz="1200" b="1" dirty="0"/>
                    </a:p>
                  </a:txBody>
                  <a:tcPr/>
                </a:tc>
                <a:tc>
                  <a:txBody>
                    <a:bodyPr/>
                    <a:lstStyle/>
                    <a:p>
                      <a:pPr algn="ctr"/>
                      <a:r>
                        <a:rPr lang="es-ES" sz="1200" b="1" dirty="0" smtClean="0"/>
                        <a:t>23,0</a:t>
                      </a:r>
                      <a:endParaRPr lang="es-ES" sz="1200" b="1" dirty="0"/>
                    </a:p>
                  </a:txBody>
                  <a:tcPr/>
                </a:tc>
                <a:tc>
                  <a:txBody>
                    <a:bodyPr/>
                    <a:lstStyle/>
                    <a:p>
                      <a:pPr algn="ctr"/>
                      <a:r>
                        <a:rPr lang="es-ES" sz="1200" b="1" dirty="0" smtClean="0"/>
                        <a:t>22,7</a:t>
                      </a:r>
                      <a:endParaRPr lang="es-ES" sz="1200" b="1" dirty="0"/>
                    </a:p>
                  </a:txBody>
                  <a:tcPr/>
                </a:tc>
              </a:tr>
            </a:tbl>
          </a:graphicData>
        </a:graphic>
      </p:graphicFrame>
      <p:sp>
        <p:nvSpPr>
          <p:cNvPr id="6" name="5 Rectángulo"/>
          <p:cNvSpPr/>
          <p:nvPr/>
        </p:nvSpPr>
        <p:spPr>
          <a:xfrm>
            <a:off x="357158" y="1357298"/>
            <a:ext cx="7358114" cy="400110"/>
          </a:xfrm>
          <a:prstGeom prst="rect">
            <a:avLst/>
          </a:prstGeom>
        </p:spPr>
        <p:txBody>
          <a:bodyPr wrap="square">
            <a:spAutoFit/>
          </a:bodyPr>
          <a:lstStyle/>
          <a:p>
            <a:pPr marL="640080" lvl="1" indent="-274320">
              <a:spcBef>
                <a:spcPts val="600"/>
              </a:spcBef>
              <a:spcAft>
                <a:spcPts val="600"/>
              </a:spcAft>
              <a:defRPr/>
            </a:pPr>
            <a:r>
              <a:rPr lang="en-GB" sz="2000" dirty="0" err="1" smtClean="0"/>
              <a:t>Encuesta</a:t>
            </a:r>
            <a:r>
              <a:rPr lang="en-GB" dirty="0" smtClean="0"/>
              <a:t> EU27, 2013: 32.5% de </a:t>
            </a:r>
            <a:r>
              <a:rPr lang="en-GB" dirty="0" err="1" smtClean="0"/>
              <a:t>mujeres</a:t>
            </a:r>
            <a:r>
              <a:rPr lang="en-GB" dirty="0" smtClean="0"/>
              <a:t> y 8.7% de hombres.</a:t>
            </a:r>
          </a:p>
        </p:txBody>
      </p:sp>
      <p:graphicFrame>
        <p:nvGraphicFramePr>
          <p:cNvPr id="7" name="3 Marcador de contenido"/>
          <p:cNvGraphicFramePr>
            <a:graphicFrameLocks/>
          </p:cNvGraphicFramePr>
          <p:nvPr/>
        </p:nvGraphicFramePr>
        <p:xfrm>
          <a:off x="1619672" y="4149080"/>
          <a:ext cx="5286412" cy="2428892"/>
        </p:xfrm>
        <a:graphic>
          <a:graphicData uri="http://schemas.openxmlformats.org/drawingml/2006/chart">
            <c:chart xmlns:c="http://schemas.openxmlformats.org/drawingml/2006/chart" xmlns:r="http://schemas.openxmlformats.org/officeDocument/2006/relationships" r:id="rId3"/>
          </a:graphicData>
        </a:graphic>
      </p:graphicFrame>
      <p:pic>
        <p:nvPicPr>
          <p:cNvPr id="8"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fld id="{F9BDF0E8-DB0D-40ED-AFEA-21014B8B7133}"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713788" cy="777875"/>
          </a:xfrm>
        </p:spPr>
        <p:txBody>
          <a:bodyPr>
            <a:noAutofit/>
          </a:bodyPr>
          <a:lstStyle/>
          <a:p>
            <a:pPr eaLnBrk="1" fontAlgn="auto" hangingPunct="1">
              <a:spcAft>
                <a:spcPts val="0"/>
              </a:spcAft>
              <a:defRPr/>
            </a:pPr>
            <a:r>
              <a:rPr lang="en-GB" sz="2600" dirty="0" smtClean="0">
                <a:solidFill>
                  <a:schemeClr val="accent1"/>
                </a:solidFill>
              </a:rPr>
              <a:t>% de </a:t>
            </a:r>
            <a:r>
              <a:rPr lang="en-GB" sz="2600" dirty="0" err="1" smtClean="0">
                <a:solidFill>
                  <a:schemeClr val="accent1"/>
                </a:solidFill>
              </a:rPr>
              <a:t>empleados</a:t>
            </a:r>
            <a:r>
              <a:rPr lang="en-GB" sz="2600" dirty="0" smtClean="0">
                <a:solidFill>
                  <a:schemeClr val="accent1"/>
                </a:solidFill>
              </a:rPr>
              <a:t> (15-64) </a:t>
            </a:r>
            <a:r>
              <a:rPr lang="en-GB" sz="2600" dirty="0" err="1" smtClean="0">
                <a:solidFill>
                  <a:schemeClr val="accent1"/>
                </a:solidFill>
              </a:rPr>
              <a:t>que</a:t>
            </a:r>
            <a:r>
              <a:rPr lang="en-GB" sz="2600" dirty="0" smtClean="0">
                <a:solidFill>
                  <a:schemeClr val="accent1"/>
                </a:solidFill>
              </a:rPr>
              <a:t> </a:t>
            </a:r>
            <a:r>
              <a:rPr lang="en-GB" sz="2600" dirty="0" err="1" smtClean="0">
                <a:solidFill>
                  <a:schemeClr val="accent1"/>
                </a:solidFill>
              </a:rPr>
              <a:t>trabajan</a:t>
            </a:r>
            <a:r>
              <a:rPr lang="en-GB" sz="2600" dirty="0" smtClean="0">
                <a:solidFill>
                  <a:schemeClr val="accent1"/>
                </a:solidFill>
              </a:rPr>
              <a:t> a </a:t>
            </a:r>
            <a:r>
              <a:rPr lang="en-GB" sz="2600" dirty="0" err="1" smtClean="0">
                <a:solidFill>
                  <a:schemeClr val="accent1"/>
                </a:solidFill>
              </a:rPr>
              <a:t>tiempo</a:t>
            </a:r>
            <a:r>
              <a:rPr lang="en-GB" sz="2600" dirty="0" smtClean="0">
                <a:solidFill>
                  <a:schemeClr val="accent1"/>
                </a:solidFill>
              </a:rPr>
              <a:t> </a:t>
            </a:r>
            <a:r>
              <a:rPr lang="en-GB" sz="2600" dirty="0" err="1" smtClean="0">
                <a:solidFill>
                  <a:schemeClr val="accent1"/>
                </a:solidFill>
              </a:rPr>
              <a:t>parcial</a:t>
            </a:r>
            <a:r>
              <a:rPr lang="en-GB" sz="2600" dirty="0" smtClean="0">
                <a:solidFill>
                  <a:schemeClr val="accent1"/>
                </a:solidFill>
              </a:rPr>
              <a:t> (EU 27, 2013)</a:t>
            </a:r>
            <a:endParaRPr lang="en-GB" sz="2600" dirty="0">
              <a:solidFill>
                <a:schemeClr val="accent1"/>
              </a:solidFill>
            </a:endParaRPr>
          </a:p>
        </p:txBody>
      </p:sp>
      <p:sp>
        <p:nvSpPr>
          <p:cNvPr id="136195" name="TextBox 4"/>
          <p:cNvSpPr txBox="1">
            <a:spLocks noChangeArrowheads="1"/>
          </p:cNvSpPr>
          <p:nvPr/>
        </p:nvSpPr>
        <p:spPr bwMode="auto">
          <a:xfrm>
            <a:off x="4572000" y="6381750"/>
            <a:ext cx="4176713" cy="584775"/>
          </a:xfrm>
          <a:prstGeom prst="rect">
            <a:avLst/>
          </a:prstGeom>
          <a:noFill/>
          <a:ln w="9525">
            <a:noFill/>
            <a:miter lim="800000"/>
            <a:headEnd/>
            <a:tailEnd/>
          </a:ln>
        </p:spPr>
        <p:txBody>
          <a:bodyPr wrap="square">
            <a:spAutoFit/>
          </a:bodyPr>
          <a:lstStyle/>
          <a:p>
            <a:r>
              <a:rPr lang="en-GB" sz="1600" dirty="0" err="1" smtClean="0"/>
              <a:t>Fuente</a:t>
            </a:r>
            <a:r>
              <a:rPr lang="en-GB" sz="1600" dirty="0" smtClean="0"/>
              <a:t>: </a:t>
            </a:r>
            <a:r>
              <a:rPr lang="en-GB" sz="1600" dirty="0"/>
              <a:t>2013 European Labour Force Survey</a:t>
            </a:r>
          </a:p>
        </p:txBody>
      </p:sp>
      <p:graphicFrame>
        <p:nvGraphicFramePr>
          <p:cNvPr id="6" name="Chart 5"/>
          <p:cNvGraphicFramePr>
            <a:graphicFrameLocks/>
          </p:cNvGraphicFramePr>
          <p:nvPr/>
        </p:nvGraphicFramePr>
        <p:xfrm>
          <a:off x="179512" y="1124744"/>
          <a:ext cx="8784976" cy="5256584"/>
        </p:xfrm>
        <a:graphic>
          <a:graphicData uri="http://schemas.openxmlformats.org/drawingml/2006/chart">
            <c:chart xmlns:c="http://schemas.openxmlformats.org/drawingml/2006/chart" xmlns:r="http://schemas.openxmlformats.org/officeDocument/2006/relationships" r:id="rId3"/>
          </a:graphicData>
        </a:graphic>
      </p:graphicFrame>
      <p:pic>
        <p:nvPicPr>
          <p:cNvPr id="5"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F9BDF0E8-DB0D-40ED-AFEA-21014B8B7133}" type="slidenum">
              <a:rPr lang="es-ES" smtClean="0"/>
              <a:pPr/>
              <a:t>8</a:t>
            </a:fld>
            <a:endParaRPr lang="es-E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7035819" cy="1143000"/>
          </a:xfrm>
        </p:spPr>
        <p:txBody>
          <a:bodyPr>
            <a:noAutofit/>
          </a:bodyPr>
          <a:lstStyle/>
          <a:p>
            <a:pPr eaLnBrk="1" fontAlgn="auto" hangingPunct="1">
              <a:spcAft>
                <a:spcPts val="0"/>
              </a:spcAft>
              <a:defRPr/>
            </a:pPr>
            <a:r>
              <a:rPr lang="en-GB" altLang="en-US" sz="2400" dirty="0" smtClean="0">
                <a:solidFill>
                  <a:schemeClr val="accent1"/>
                </a:solidFill>
              </a:rPr>
              <a:t>VOLUMEN DE HORAS </a:t>
            </a:r>
            <a:r>
              <a:rPr lang="en-GB" altLang="en-US" sz="2400" dirty="0" err="1" smtClean="0">
                <a:solidFill>
                  <a:schemeClr val="accent1"/>
                </a:solidFill>
              </a:rPr>
              <a:t>TRABAJADaS</a:t>
            </a:r>
            <a:r>
              <a:rPr lang="en-GB" altLang="en-US" sz="2400" dirty="0" smtClean="0">
                <a:solidFill>
                  <a:schemeClr val="accent1"/>
                </a:solidFill>
              </a:rPr>
              <a:t> SEGÚN GÉNERO, EU-27</a:t>
            </a:r>
            <a:endParaRPr lang="en-GB" altLang="en-US" sz="2400" dirty="0">
              <a:solidFill>
                <a:schemeClr val="accent1"/>
              </a:solidFill>
            </a:endParaRPr>
          </a:p>
        </p:txBody>
      </p:sp>
      <p:sp>
        <p:nvSpPr>
          <p:cNvPr id="110595" name="TextBox 2"/>
          <p:cNvSpPr txBox="1">
            <a:spLocks noChangeArrowheads="1"/>
          </p:cNvSpPr>
          <p:nvPr/>
        </p:nvSpPr>
        <p:spPr bwMode="auto">
          <a:xfrm>
            <a:off x="3348038" y="6072206"/>
            <a:ext cx="4224358" cy="584775"/>
          </a:xfrm>
          <a:prstGeom prst="rect">
            <a:avLst/>
          </a:prstGeom>
          <a:noFill/>
          <a:ln w="9525">
            <a:noFill/>
            <a:miter lim="800000"/>
            <a:headEnd/>
            <a:tailEnd/>
          </a:ln>
        </p:spPr>
        <p:txBody>
          <a:bodyPr wrap="square">
            <a:spAutoFit/>
          </a:bodyPr>
          <a:lstStyle/>
          <a:p>
            <a:r>
              <a:rPr lang="en-GB" sz="1600" dirty="0" err="1" smtClean="0"/>
              <a:t>Fuente</a:t>
            </a:r>
            <a:r>
              <a:rPr lang="en-GB" sz="1600" dirty="0" smtClean="0"/>
              <a:t>: </a:t>
            </a:r>
            <a:r>
              <a:rPr lang="en-GB" sz="1600" dirty="0"/>
              <a:t>2010 European Working Conditions Survey, n=32,826</a:t>
            </a:r>
          </a:p>
        </p:txBody>
      </p:sp>
      <p:graphicFrame>
        <p:nvGraphicFramePr>
          <p:cNvPr id="7" name="Chart 6"/>
          <p:cNvGraphicFramePr>
            <a:graphicFrameLocks/>
          </p:cNvGraphicFramePr>
          <p:nvPr/>
        </p:nvGraphicFramePr>
        <p:xfrm>
          <a:off x="395536" y="1714488"/>
          <a:ext cx="7605488" cy="43068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4 Imagen" descr="USO ALTA RESOLUCIÓ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309310"/>
            <a:ext cx="1184084" cy="54869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F9BDF0E8-DB0D-40ED-AFEA-21014B8B7133}" type="slidenum">
              <a:rPr lang="es-ES" smtClean="0"/>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9.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9.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2.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3.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4.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979</TotalTime>
  <Words>4448</Words>
  <Application>Microsoft Office PowerPoint</Application>
  <PresentationFormat>Presentación en pantalla (4:3)</PresentationFormat>
  <Paragraphs>690</Paragraphs>
  <Slides>51</Slides>
  <Notes>18</Notes>
  <HiddenSlides>3</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Opulento</vt:lpstr>
      <vt:lpstr>La incidencia de la desigualdad de género en la salud laboral </vt:lpstr>
      <vt:lpstr>Las desigualdades de género en el mercado de trabajo</vt:lpstr>
      <vt:lpstr>¿Por qué hay diferencias de género?</vt:lpstr>
      <vt:lpstr> Tasa de empleo mujeres</vt:lpstr>
      <vt:lpstr>Tasa de paro y brecha de género</vt:lpstr>
      <vt:lpstr>Desempleo y salud</vt:lpstr>
      <vt:lpstr>Más porcentaje de mujeres trabajan a tiempo parcial </vt:lpstr>
      <vt:lpstr>% de empleados (15-64) que trabajan a tiempo parcial (EU 27, 2013)</vt:lpstr>
      <vt:lpstr>VOLUMEN DE HORAS TRABAJADaS SEGÚN GÉNERO, EU-27</vt:lpstr>
      <vt:lpstr>MÁS TRABAJO A TIEMPO PARCIAL</vt:lpstr>
      <vt:lpstr>Contratos de duración determinada </vt:lpstr>
      <vt:lpstr>Contrato indefinido  Porcentaje  por sexo</vt:lpstr>
      <vt:lpstr>DESIGUALDAD SALARIAL </vt:lpstr>
      <vt:lpstr>Segregación ocupaciones: horizontal  vertical </vt:lpstr>
      <vt:lpstr>Segregación  horizontal</vt:lpstr>
      <vt:lpstr>Segregación y exposición a riesgos</vt:lpstr>
      <vt:lpstr>SEGREGACIÓN EN EL EMPLEO DOMÉSTICO</vt:lpstr>
      <vt:lpstr>Segregación ocupacional por género, EU-27 (%)</vt:lpstr>
      <vt:lpstr>Segregación de género por sectores, EU-27 (%)</vt:lpstr>
      <vt:lpstr>SEGREGACIÓN POR GÉNERO EN SECTORES INDUSTRIALES, EU-27 (%)</vt:lpstr>
      <vt:lpstr>TRABAJOS FEMINIZADOS VS INFORMACIÓN SOBRE PRL</vt:lpstr>
      <vt:lpstr>Segregación  VERTICAL</vt:lpstr>
      <vt:lpstr>Incidencia en los riesgos laborales de las diferencias de género</vt:lpstr>
      <vt:lpstr> TIEMPO DE TRABAJO TOTAL(EN HORAS) POR GÉNERO Y SITUACIÓN FAMILIAR, EU-27</vt:lpstr>
      <vt:lpstr>EXPOSICIÓN A RIESGOS FÍSICOS COMBINADOS POR GÉNERO Y EDAD, EU-27</vt:lpstr>
      <vt:lpstr>Trato con clientes enfadados, EU27 (%)</vt:lpstr>
      <vt:lpstr>condiciones laborales más precarias y desfavorables </vt:lpstr>
      <vt:lpstr>Diapositiva 28</vt:lpstr>
      <vt:lpstr>Diseño de puestos</vt:lpstr>
      <vt:lpstr>Valores límite de exposIción</vt:lpstr>
      <vt:lpstr>Cultura preventiva inadecuada</vt:lpstr>
      <vt:lpstr>Diapositiva 32</vt:lpstr>
      <vt:lpstr>infradeclaración eepp</vt:lpstr>
      <vt:lpstr>Diapositiva 34</vt:lpstr>
      <vt:lpstr>Diapositiva 35</vt:lpstr>
      <vt:lpstr>Daños mÚsculo-esqueléticos</vt:lpstr>
      <vt:lpstr>Atención al público</vt:lpstr>
      <vt:lpstr>Falta de autonomía</vt:lpstr>
      <vt:lpstr>FORMACIÓN E INFORMACIÓN</vt:lpstr>
      <vt:lpstr>Problemas de salud PERCIBIDOS</vt:lpstr>
      <vt:lpstr>ACTuACIONES SINDICALES y de la administración </vt:lpstr>
      <vt:lpstr>Diapositiva 42</vt:lpstr>
      <vt:lpstr>Diapositiva 43</vt:lpstr>
      <vt:lpstr>Ley de igualdad y prl  </vt:lpstr>
      <vt:lpstr>Ley de igualdad y prl</vt:lpstr>
      <vt:lpstr>Ley de igualdad y prl</vt:lpstr>
      <vt:lpstr>Diapositiva 47</vt:lpstr>
      <vt:lpstr>Diapositiva 48</vt:lpstr>
      <vt:lpstr>Diapositiva 49</vt:lpstr>
      <vt:lpstr>Diapositiva 50</vt:lpstr>
      <vt:lpstr>Actuaciones sindicales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ServiciosSara</dc:creator>
  <cp:lastModifiedBy>USO</cp:lastModifiedBy>
  <cp:revision>152</cp:revision>
  <dcterms:created xsi:type="dcterms:W3CDTF">2016-03-02T11:26:54Z</dcterms:created>
  <dcterms:modified xsi:type="dcterms:W3CDTF">2016-03-20T23:55:59Z</dcterms:modified>
</cp:coreProperties>
</file>