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347" r:id="rId3"/>
    <p:sldId id="276" r:id="rId4"/>
    <p:sldId id="277" r:id="rId5"/>
    <p:sldId id="284" r:id="rId6"/>
    <p:sldId id="278" r:id="rId7"/>
    <p:sldId id="287" r:id="rId8"/>
    <p:sldId id="291" r:id="rId9"/>
    <p:sldId id="292" r:id="rId10"/>
    <p:sldId id="293" r:id="rId11"/>
    <p:sldId id="289" r:id="rId12"/>
    <p:sldId id="290" r:id="rId13"/>
    <p:sldId id="349" r:id="rId14"/>
    <p:sldId id="281" r:id="rId15"/>
    <p:sldId id="297" r:id="rId16"/>
    <p:sldId id="299" r:id="rId17"/>
    <p:sldId id="300" r:id="rId18"/>
    <p:sldId id="302" r:id="rId19"/>
    <p:sldId id="367" r:id="rId20"/>
    <p:sldId id="351" r:id="rId21"/>
    <p:sldId id="368" r:id="rId22"/>
    <p:sldId id="369" r:id="rId23"/>
    <p:sldId id="370" r:id="rId24"/>
    <p:sldId id="352" r:id="rId25"/>
    <p:sldId id="371" r:id="rId26"/>
    <p:sldId id="306" r:id="rId27"/>
    <p:sldId id="356" r:id="rId28"/>
    <p:sldId id="357" r:id="rId29"/>
    <p:sldId id="373" r:id="rId30"/>
    <p:sldId id="301" r:id="rId31"/>
    <p:sldId id="265" r:id="rId32"/>
    <p:sldId id="310" r:id="rId33"/>
    <p:sldId id="268" r:id="rId34"/>
    <p:sldId id="271" r:id="rId35"/>
    <p:sldId id="318" r:id="rId36"/>
    <p:sldId id="321" r:id="rId37"/>
    <p:sldId id="312" r:id="rId38"/>
    <p:sldId id="313" r:id="rId39"/>
    <p:sldId id="364" r:id="rId40"/>
    <p:sldId id="360" r:id="rId41"/>
    <p:sldId id="327" r:id="rId42"/>
    <p:sldId id="314" r:id="rId43"/>
    <p:sldId id="361" r:id="rId44"/>
    <p:sldId id="328" r:id="rId45"/>
    <p:sldId id="330" r:id="rId46"/>
    <p:sldId id="260" r:id="rId47"/>
    <p:sldId id="332" r:id="rId48"/>
    <p:sldId id="365" r:id="rId49"/>
    <p:sldId id="343" r:id="rId50"/>
    <p:sldId id="377" r:id="rId51"/>
    <p:sldId id="340" r:id="rId5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1" autoAdjust="0"/>
    <p:restoredTop sz="94660"/>
  </p:normalViewPr>
  <p:slideViewPr>
    <p:cSldViewPr>
      <p:cViewPr>
        <p:scale>
          <a:sx n="78" d="100"/>
          <a:sy n="78" d="100"/>
        </p:scale>
        <p:origin x="-27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56343-20B1-4806-93CC-D3422C4C799E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B262-6B44-4DDF-968D-E6EB1634E8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85BC-CB6B-493F-A1BD-8FFE4936C64F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FEAF0-D9D8-4D78-BEAE-B186E1413F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FEAF0-D9D8-4D78-BEAE-B186E1413FE6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F4329B5-E43B-4062-92F6-DBD37922D078}" type="datetimeFigureOut">
              <a:rPr lang="es-ES" smtClean="0"/>
              <a:pPr/>
              <a:t>21/03/2016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5FAD38D-C145-43EF-BB0C-8A9CC0C0580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ovrmatepss.es/virtua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INCIDENCIA DE LOS Riesgos laborales EN la reproducción</a:t>
            </a:r>
            <a:endParaRPr lang="es-E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48175"/>
            <a:ext cx="91249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Agentes peligrosos para la reproducción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Etiquetadas como Peligrosas para la reproducción: </a:t>
            </a:r>
          </a:p>
          <a:p>
            <a:pPr lvl="1" algn="just"/>
            <a:r>
              <a:rPr lang="es-ES" sz="2600" dirty="0" smtClean="0"/>
              <a:t>Aquellas sustancias o agentes que afectan la salud reproductiva de la mujer o del hombre. </a:t>
            </a:r>
          </a:p>
          <a:p>
            <a:pPr algn="just"/>
            <a:r>
              <a:rPr lang="es-ES" dirty="0" smtClean="0"/>
              <a:t>Tóxico para la reproducción:</a:t>
            </a:r>
          </a:p>
          <a:p>
            <a:pPr lvl="1" algn="just"/>
            <a:r>
              <a:rPr lang="es-ES" dirty="0" smtClean="0"/>
              <a:t> Aquel que puede producir efectos o afectar de forma negativa a la función o a la capacidad reproductora. </a:t>
            </a:r>
            <a:r>
              <a:rPr lang="es-ES" sz="2300" dirty="0" smtClean="0"/>
              <a:t>Ejemplos: </a:t>
            </a:r>
          </a:p>
          <a:p>
            <a:pPr lvl="2" algn="just"/>
            <a:r>
              <a:rPr lang="es-ES" sz="2000" dirty="0" smtClean="0"/>
              <a:t>Las radiaciones ionizantes: </a:t>
            </a:r>
            <a:r>
              <a:rPr lang="es-ES" sz="2100" dirty="0" smtClean="0"/>
              <a:t>Han causado cáncer en niños cuyas madres estuvieron expuestas en el embarazo.</a:t>
            </a:r>
            <a:endParaRPr lang="es-ES" sz="2000" dirty="0" smtClean="0"/>
          </a:p>
          <a:p>
            <a:pPr lvl="2" algn="just"/>
            <a:r>
              <a:rPr lang="es-ES" dirty="0" smtClean="0"/>
              <a:t>A</a:t>
            </a:r>
            <a:r>
              <a:rPr lang="es-ES" sz="2000" dirty="0" smtClean="0"/>
              <a:t>lgunos productos químicos</a:t>
            </a:r>
          </a:p>
          <a:p>
            <a:pPr lvl="2" algn="just"/>
            <a:r>
              <a:rPr lang="es-ES" dirty="0" smtClean="0"/>
              <a:t>C</a:t>
            </a:r>
            <a:r>
              <a:rPr lang="es-ES" sz="2000" dirty="0" smtClean="0"/>
              <a:t>iertos fármacos</a:t>
            </a:r>
          </a:p>
          <a:p>
            <a:pPr lvl="2" algn="just"/>
            <a:r>
              <a:rPr lang="es-ES" dirty="0" smtClean="0"/>
              <a:t>Algunos virus</a:t>
            </a:r>
            <a:endParaRPr lang="es-ES" sz="2000" dirty="0" smtClean="0"/>
          </a:p>
          <a:p>
            <a:pPr lvl="2" algn="just"/>
            <a:r>
              <a:rPr lang="es-ES" sz="2000" dirty="0" smtClean="0"/>
              <a:t>Drogas, el tabaco, y el alcohol.</a:t>
            </a:r>
          </a:p>
          <a:p>
            <a:pPr lvl="2" algn="just"/>
            <a:r>
              <a:rPr lang="es-ES" dirty="0" smtClean="0"/>
              <a:t>Ámbito laboral: Hace más de 100 años, se descubrió que la exposición al plomo causaba abortos, mortandad en fetos e infertilidad en mujeres trabajadoras en alfarería. Rubéola fue reconocida en los años 40 como una importante causa de defectos en el nacimiento. </a:t>
            </a:r>
          </a:p>
          <a:p>
            <a:pPr algn="just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Agentes peligrosos para la reproducción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28736"/>
            <a:ext cx="7239000" cy="2857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Los efectos de un tóxico de la reproducción dependen del momento del ciclo reproductor o del embarazo. </a:t>
            </a:r>
          </a:p>
          <a:p>
            <a:pPr lvl="1" algn="just"/>
            <a:r>
              <a:rPr lang="es-ES" dirty="0" smtClean="0"/>
              <a:t>Tres primeros meses del embarazo:  Defectos en el nacimiento o abortos. </a:t>
            </a:r>
          </a:p>
          <a:p>
            <a:pPr lvl="1" algn="just"/>
            <a:r>
              <a:rPr lang="es-ES" dirty="0" smtClean="0"/>
              <a:t>Seis últimos: Retarda el crecimiento del feto, afecta el desarrollo del cerebro, o causa parto prematuro.</a:t>
            </a:r>
          </a:p>
          <a:p>
            <a:pPr algn="just"/>
            <a:r>
              <a:rPr lang="es-ES" dirty="0" smtClean="0"/>
              <a:t>Muchas causas de problemas de infertilidad, aborto y nacimientos de bajo peso son desconocidas y consideradas sucesos comunes. Tampoco se estudia su origen.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220" y="3861048"/>
            <a:ext cx="6252260" cy="299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7984380" cy="415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241653" y="1222872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AGENTES QUÍMICOS PELIGROSOS PARA LA REPRODUCCIÓN</a:t>
            </a: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4348" y="357166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 IDENTIFICAR UN AGENTE QUÍMICO PELIGROSO para la REPRODUCCIÓN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PRODUCTOS QUÍMICOS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s-ES" sz="2400" dirty="0" smtClean="0"/>
              <a:t>La empresa debe elaborar listado de productos químicos que utiliza</a:t>
            </a:r>
          </a:p>
          <a:p>
            <a:pPr algn="just"/>
            <a:r>
              <a:rPr lang="es-ES" sz="2400" dirty="0" smtClean="0"/>
              <a:t>Deben estar correctamente etiquetados y almacenados. Ficha de datos de seguridad (Identificación, primeros auxilios, protección individual,..)</a:t>
            </a:r>
          </a:p>
          <a:p>
            <a:pPr algn="just"/>
            <a:r>
              <a:rPr lang="es-ES" sz="2400" dirty="0" smtClean="0"/>
              <a:t>Estar identificados riesgos y exposiciones en la evaluación</a:t>
            </a:r>
          </a:p>
          <a:p>
            <a:pPr algn="just"/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500570"/>
            <a:ext cx="2828166" cy="183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43240" y="4500570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latin typeface="+mj-lt"/>
              </a:rPr>
              <a:t>Datos proveedor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Cantidad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Identificación del producto</a:t>
            </a:r>
          </a:p>
          <a:p>
            <a:r>
              <a:rPr lang="es-ES" sz="1200" b="1" dirty="0">
                <a:latin typeface="+mj-lt"/>
              </a:rPr>
              <a:t>( denominación e</a:t>
            </a:r>
          </a:p>
          <a:p>
            <a:r>
              <a:rPr lang="es-ES" sz="1200" b="1" dirty="0">
                <a:latin typeface="+mj-lt"/>
              </a:rPr>
              <a:t>identificador)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Pictogramas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Palabra de advertencia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Indicaciones de peligro</a:t>
            </a:r>
          </a:p>
          <a:p>
            <a:r>
              <a:rPr lang="es-ES" sz="1200" dirty="0">
                <a:latin typeface="+mj-lt"/>
              </a:rPr>
              <a:t>- </a:t>
            </a:r>
            <a:r>
              <a:rPr lang="es-ES" sz="1200" b="1" dirty="0">
                <a:latin typeface="+mj-lt"/>
              </a:rPr>
              <a:t>Consejos de prudencia</a:t>
            </a:r>
            <a:endParaRPr lang="es-ES" sz="1200" dirty="0">
              <a:latin typeface="+mj-lt"/>
            </a:endParaRPr>
          </a:p>
        </p:txBody>
      </p:sp>
      <p:pic>
        <p:nvPicPr>
          <p:cNvPr id="8" name="7 Imagen" descr="PIC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714884"/>
            <a:ext cx="2880320" cy="1423832"/>
          </a:xfrm>
          <a:prstGeom prst="rect">
            <a:avLst/>
          </a:prstGeom>
        </p:spPr>
      </p:pic>
      <p:pic>
        <p:nvPicPr>
          <p:cNvPr id="9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Tóxicos para la </a:t>
            </a:r>
            <a:r>
              <a:rPr lang="es-ES" dirty="0" err="1" smtClean="0"/>
              <a:t>reproducion</a:t>
            </a:r>
            <a:r>
              <a:rPr lang="es-ES" dirty="0" smtClean="0"/>
              <a:t> masculina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sz="2800" dirty="0" smtClean="0"/>
              <a:t>NTP 441 Tóxicos para la reproducción masculina</a:t>
            </a:r>
          </a:p>
          <a:p>
            <a:pPr algn="just"/>
            <a:r>
              <a:rPr lang="es-ES" sz="2800" dirty="0" smtClean="0"/>
              <a:t>La reproducción masculina puede verse afectada por </a:t>
            </a:r>
          </a:p>
          <a:p>
            <a:pPr lvl="1" algn="just"/>
            <a:r>
              <a:rPr lang="es-ES" dirty="0" smtClean="0"/>
              <a:t>Tóxicos para la fertilidad</a:t>
            </a:r>
          </a:p>
          <a:p>
            <a:pPr lvl="1" algn="just"/>
            <a:r>
              <a:rPr lang="es-ES" dirty="0" err="1" smtClean="0"/>
              <a:t>Mutágenos</a:t>
            </a:r>
            <a:endParaRPr lang="es-ES" dirty="0" smtClean="0"/>
          </a:p>
          <a:p>
            <a:pPr algn="just"/>
            <a:r>
              <a:rPr lang="es-ES" dirty="0" smtClean="0"/>
              <a:t>Producción diaria de millones de espermatozoides. Algunos productos químicos afectan a la </a:t>
            </a:r>
            <a:r>
              <a:rPr lang="es-ES" dirty="0" err="1" smtClean="0"/>
              <a:t>espermatogénesis</a:t>
            </a:r>
            <a:r>
              <a:rPr lang="es-ES" dirty="0" smtClean="0"/>
              <a:t>. Las glándulas intervinientes en la </a:t>
            </a:r>
            <a:r>
              <a:rPr lang="es-ES" dirty="0" err="1" smtClean="0"/>
              <a:t>espermatogénesis</a:t>
            </a:r>
            <a:r>
              <a:rPr lang="es-ES" dirty="0" smtClean="0"/>
              <a:t> son posibles puntos diana para tóxicos:</a:t>
            </a:r>
          </a:p>
          <a:p>
            <a:pPr lvl="1" algn="just"/>
            <a:r>
              <a:rPr lang="es-ES" dirty="0" smtClean="0"/>
              <a:t>Si se afectan, resulta alterada la motilidad del esperma y su nutrición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Sustancias </a:t>
            </a:r>
            <a:r>
              <a:rPr lang="es-ES" dirty="0" err="1" smtClean="0"/>
              <a:t>mutagénicas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5186370" cy="484632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Las sustancias </a:t>
            </a:r>
            <a:r>
              <a:rPr lang="es-ES" dirty="0" err="1" smtClean="0"/>
              <a:t>mutagénicas</a:t>
            </a:r>
            <a:r>
              <a:rPr lang="es-ES" dirty="0" smtClean="0"/>
              <a:t> pueden producir cambios permanentes en el material genético.</a:t>
            </a:r>
          </a:p>
          <a:p>
            <a:pPr lvl="1" algn="just"/>
            <a:r>
              <a:rPr lang="es-ES" dirty="0" smtClean="0"/>
              <a:t>Si el cambio tiene lugar en el material genético que heredan los descendientes (células germinales), puede afectar a las generaciones posteriores. </a:t>
            </a:r>
          </a:p>
          <a:p>
            <a:pPr algn="just"/>
            <a:r>
              <a:rPr lang="es-ES" dirty="0" smtClean="0"/>
              <a:t> Se clasifican en 2 categorías</a:t>
            </a:r>
          </a:p>
          <a:p>
            <a:pPr algn="just">
              <a:buNone/>
            </a:pPr>
            <a:endParaRPr lang="es-E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839260"/>
            <a:ext cx="3419872" cy="411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Implicaciones preventivas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En la prevención de efecto </a:t>
            </a:r>
            <a:r>
              <a:rPr lang="es-ES" dirty="0" err="1" smtClean="0"/>
              <a:t>mutágeno</a:t>
            </a:r>
            <a:r>
              <a:rPr lang="es-ES" dirty="0" smtClean="0"/>
              <a:t> no pueden establecerse unos límites de dosis "seguros", por su mecanismo de acción. </a:t>
            </a:r>
          </a:p>
          <a:p>
            <a:pPr algn="just"/>
            <a:r>
              <a:rPr lang="es-ES" dirty="0" smtClean="0"/>
              <a:t>En las exposiciones a tóxicos para la fertilidad se admite la existencia de una relación dosis-respuesta y se establecen límites de dosis "seguros“. </a:t>
            </a:r>
          </a:p>
          <a:p>
            <a:pPr lvl="1" algn="just"/>
            <a:r>
              <a:rPr lang="es-ES" dirty="0" smtClean="0"/>
              <a:t>Debe tenerse en cuenta que los límites para la exposición laboral habitualmente empleados no se basan en los efectos para la reproducción. </a:t>
            </a:r>
          </a:p>
          <a:p>
            <a:pPr algn="just"/>
            <a:r>
              <a:rPr lang="es-ES" dirty="0" smtClean="0"/>
              <a:t>El hombre expuesto a tóxicos para la reproducción, puede tener un papel mediador en la transmisión de estos contaminantes a la mujer.</a:t>
            </a:r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Riesgos para el embarazo y la lactancia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267" y="5286388"/>
            <a:ext cx="2938535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RIESGOS EMBARAZO Y LACTANCIA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Las mujeres embarazadas</a:t>
            </a:r>
          </a:p>
          <a:p>
            <a:pPr lvl="1" algn="just"/>
            <a:r>
              <a:rPr lang="es-ES" dirty="0" smtClean="0"/>
              <a:t>Son especialmente vulnerables a algunos riesgos</a:t>
            </a:r>
          </a:p>
          <a:p>
            <a:pPr lvl="1" algn="just"/>
            <a:r>
              <a:rPr lang="es-ES" dirty="0" smtClean="0"/>
              <a:t>Los riesgos laborales pueden dañar la salud del feto o lactante </a:t>
            </a:r>
          </a:p>
          <a:p>
            <a:pPr algn="just"/>
            <a:r>
              <a:rPr lang="es-ES" dirty="0" smtClean="0"/>
              <a:t>Cambios fisiológicos en el embarazo pueden afectar a las exposiciones a riesgos:</a:t>
            </a:r>
          </a:p>
          <a:p>
            <a:pPr lvl="1" algn="just"/>
            <a:r>
              <a:rPr lang="es-ES" dirty="0" smtClean="0"/>
              <a:t>Modificación del </a:t>
            </a:r>
            <a:r>
              <a:rPr lang="es-ES" b="1" dirty="0" smtClean="0"/>
              <a:t>sistema endocrino </a:t>
            </a:r>
            <a:r>
              <a:rPr lang="es-ES" dirty="0" smtClean="0"/>
              <a:t>(hormonas)</a:t>
            </a:r>
            <a:r>
              <a:rPr lang="es-ES" dirty="0" smtClean="0">
                <a:sym typeface="Wingdings" pitchFamily="2" charset="2"/>
              </a:rPr>
              <a:t>Más afectadas por agentes químicos que afecten al sistema endocrino</a:t>
            </a:r>
            <a:endParaRPr lang="es-ES" dirty="0" smtClean="0"/>
          </a:p>
          <a:p>
            <a:pPr lvl="1" algn="just"/>
            <a:r>
              <a:rPr lang="es-ES" dirty="0" smtClean="0"/>
              <a:t>El </a:t>
            </a:r>
            <a:r>
              <a:rPr lang="es-ES" b="1" dirty="0" smtClean="0"/>
              <a:t>volumen respiratorio aumenta</a:t>
            </a:r>
            <a:r>
              <a:rPr lang="es-ES" dirty="0" smtClean="0"/>
              <a:t>. Se puede producir un aumento de la inhalación de sustancias tóxicas.</a:t>
            </a:r>
          </a:p>
          <a:p>
            <a:pPr lvl="1" algn="just"/>
            <a:r>
              <a:rPr lang="es-ES" dirty="0" smtClean="0"/>
              <a:t>Aumento del </a:t>
            </a:r>
            <a:r>
              <a:rPr lang="es-ES" b="1" dirty="0" smtClean="0"/>
              <a:t>volumen de sangre</a:t>
            </a:r>
            <a:r>
              <a:rPr lang="es-ES" dirty="0" smtClean="0"/>
              <a:t>, reduciéndose la capacidad del corazón para adaptarse a esfuerzos físicos</a:t>
            </a:r>
            <a:r>
              <a:rPr lang="es-ES" dirty="0" smtClean="0">
                <a:sym typeface="Wingdings" pitchFamily="2" charset="2"/>
              </a:rPr>
              <a:t> Estrés físico.</a:t>
            </a:r>
            <a:endParaRPr lang="es-ES" dirty="0" smtClean="0"/>
          </a:p>
          <a:p>
            <a:pPr lvl="1" algn="just"/>
            <a:r>
              <a:rPr lang="es-ES" dirty="0" smtClean="0"/>
              <a:t>Aumenta la </a:t>
            </a:r>
            <a:r>
              <a:rPr lang="es-ES" b="1" dirty="0" smtClean="0"/>
              <a:t>presión venosa en las </a:t>
            </a:r>
            <a:r>
              <a:rPr lang="es-ES" b="1" dirty="0" err="1" smtClean="0"/>
              <a:t>piernas</a:t>
            </a:r>
            <a:r>
              <a:rPr lang="es-ES" dirty="0" err="1" smtClean="0">
                <a:sym typeface="Wingdings" pitchFamily="2" charset="2"/>
              </a:rPr>
              <a:t>T</a:t>
            </a:r>
            <a:r>
              <a:rPr lang="es-ES" dirty="0" err="1" smtClean="0"/>
              <a:t>rabajos</a:t>
            </a:r>
            <a:r>
              <a:rPr lang="es-ES" dirty="0" smtClean="0"/>
              <a:t> en bipedestación.</a:t>
            </a:r>
          </a:p>
          <a:p>
            <a:pPr lvl="1" algn="just"/>
            <a:r>
              <a:rPr lang="es-ES" dirty="0" smtClean="0"/>
              <a:t>Aumento de la curvatura de la columna y aumento del volumen abdominal que afectan a los </a:t>
            </a:r>
            <a:r>
              <a:rPr lang="es-ES" b="1" dirty="0" smtClean="0"/>
              <a:t>trabajos estáticos</a:t>
            </a:r>
            <a:r>
              <a:rPr lang="es-ES" dirty="0" smtClean="0"/>
              <a:t>.</a:t>
            </a:r>
          </a:p>
          <a:p>
            <a:pPr lvl="1" algn="just"/>
            <a:r>
              <a:rPr lang="es-ES" dirty="0" smtClean="0"/>
              <a:t>Aumento de las </a:t>
            </a:r>
            <a:r>
              <a:rPr lang="es-ES" b="1" dirty="0" smtClean="0"/>
              <a:t>necesidades de energía.</a:t>
            </a:r>
            <a:endParaRPr lang="es-ES" b="1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riesgos embarazo. Real decreto 39/1997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 smtClean="0"/>
              <a:t>El Anexo VII del RD 39/1997 contempla la lista </a:t>
            </a:r>
            <a:r>
              <a:rPr lang="es-ES" sz="2800" b="1" dirty="0" smtClean="0"/>
              <a:t>no exhaustiva </a:t>
            </a:r>
            <a:r>
              <a:rPr lang="es-ES" sz="2800" dirty="0" smtClean="0"/>
              <a:t>de agentes, procedimientos y condiciones de trabajo que pueden influir negativamente en las trabajadoras embarazadas o en lactancia, del feto o del niño la lactancia</a:t>
            </a:r>
            <a:r>
              <a:rPr lang="es-ES" sz="2800" dirty="0" smtClean="0">
                <a:sym typeface="Wingdings" pitchFamily="2" charset="2"/>
              </a:rPr>
              <a:t> EVALUAR EL RIESGO</a:t>
            </a:r>
          </a:p>
          <a:p>
            <a:pPr algn="just"/>
            <a:r>
              <a:rPr lang="es-ES" sz="2800" dirty="0" smtClean="0"/>
              <a:t>Anexo VIII del RD 39/1997. Lista no exhaustiva de agentes y condiciones de trabajo a los cuales no podrá haber riesgo </a:t>
            </a:r>
            <a:r>
              <a:rPr lang="es-ES" sz="2800" dirty="0" err="1" smtClean="0"/>
              <a:t>deexposición</a:t>
            </a:r>
            <a:r>
              <a:rPr lang="es-ES" sz="2800" dirty="0" smtClean="0">
                <a:sym typeface="Wingdings" pitchFamily="2" charset="2"/>
              </a:rPr>
              <a:t> PROHIBIDA LA EXPOSICIÓN</a:t>
            </a: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500042"/>
            <a:ext cx="7858180" cy="635795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En las últimas décadas han aumentado de los problemas reproductivos. La exposición de los embriones y fetos en desarrollo a agentes externos puede ser la causa de algunos de estos problemas.</a:t>
            </a:r>
          </a:p>
          <a:p>
            <a:pPr lvl="1" algn="just"/>
            <a:r>
              <a:rPr lang="es-ES" dirty="0" smtClean="0"/>
              <a:t>Hay más problemas para concebir, más abortos y malformaciones en el feto. </a:t>
            </a:r>
          </a:p>
          <a:p>
            <a:pPr lvl="1" algn="just"/>
            <a:r>
              <a:rPr lang="es-ES" dirty="0" smtClean="0"/>
              <a:t>Se ha detectado mayor incidencia de problemas de cáncer infantil, hiperactividad, etc..</a:t>
            </a:r>
          </a:p>
          <a:p>
            <a:pPr lvl="1" algn="just"/>
            <a:r>
              <a:rPr lang="es-ES" dirty="0" smtClean="0"/>
              <a:t>La exposición a ciertas condiciones de trabajo puede afectar a la salud reproductiva. </a:t>
            </a:r>
          </a:p>
          <a:p>
            <a:pPr algn="just"/>
            <a:r>
              <a:rPr lang="es-ES" dirty="0" smtClean="0"/>
              <a:t>Siete primeras semanas de gestación embrión es más sensible a agentes externos. Muchas mujeres no saben que están embarazadas</a:t>
            </a:r>
            <a:r>
              <a:rPr lang="es-ES" dirty="0" smtClean="0">
                <a:sym typeface="Wingdings" pitchFamily="2" charset="2"/>
              </a:rPr>
              <a:t> Proteger a lo largo de toda la vida fértil.</a:t>
            </a:r>
            <a:r>
              <a:rPr lang="es-ES" dirty="0" smtClean="0"/>
              <a:t>  </a:t>
            </a:r>
          </a:p>
          <a:p>
            <a:pPr algn="just"/>
            <a:r>
              <a:rPr lang="es-ES" dirty="0" smtClean="0"/>
              <a:t>Lactancia: Afectada por fatiga, estrés, tóxicos, condiciones ambientales</a:t>
            </a:r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Anexo VII. L</a:t>
            </a:r>
            <a:r>
              <a:rPr lang="es-ES" sz="2000" cap="none" dirty="0" smtClean="0"/>
              <a:t>ista no exhaustiva de agentes, procedimientos y condiciones de trabajo que pueden influir negativamente en la salud de las trabajadoras embarazadas o en período de lactancia.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</a:pPr>
            <a:r>
              <a:rPr lang="es-ES" sz="2000" dirty="0" smtClean="0"/>
              <a:t>Agentes físicos, cuando se considere que puedan implicar lesiones fetales o provocar   desprendimiento de la placenta:</a:t>
            </a:r>
          </a:p>
          <a:p>
            <a:pPr lvl="1" algn="just"/>
            <a:r>
              <a:rPr lang="es-ES" sz="1600" dirty="0" smtClean="0"/>
              <a:t>Choques, vibraciones o movimientos</a:t>
            </a:r>
          </a:p>
          <a:p>
            <a:pPr lvl="1" algn="just"/>
            <a:r>
              <a:rPr lang="es-ES" sz="1600" dirty="0" smtClean="0"/>
              <a:t>Manipulación manual de cargas pesadas que supongan riesgos, en particular </a:t>
            </a:r>
            <a:r>
              <a:rPr lang="es-ES" sz="1600" dirty="0" err="1" smtClean="0"/>
              <a:t>dorsolumbares</a:t>
            </a:r>
            <a:r>
              <a:rPr lang="es-ES" sz="1600" dirty="0" smtClean="0"/>
              <a:t>.</a:t>
            </a:r>
          </a:p>
          <a:p>
            <a:pPr lvl="1" algn="just"/>
            <a:r>
              <a:rPr lang="es-ES" sz="1600" dirty="0" smtClean="0"/>
              <a:t>Ruido</a:t>
            </a:r>
          </a:p>
          <a:p>
            <a:pPr lvl="1" algn="just"/>
            <a:r>
              <a:rPr lang="es-ES" sz="1600" dirty="0" smtClean="0"/>
              <a:t>Radiaciones no ionizantes.</a:t>
            </a:r>
          </a:p>
          <a:p>
            <a:pPr lvl="1" algn="just"/>
            <a:r>
              <a:rPr lang="es-ES" sz="1600" dirty="0" smtClean="0"/>
              <a:t>Frío y calor extremos.</a:t>
            </a:r>
          </a:p>
          <a:p>
            <a:pPr lvl="1" algn="just"/>
            <a:r>
              <a:rPr lang="es-ES" sz="1600" dirty="0" smtClean="0"/>
              <a:t>Movimientos y posturas, desplazamientos, tanto en el interior como en el exterior del centro de trabajo.</a:t>
            </a:r>
          </a:p>
          <a:p>
            <a:pPr lvl="1" algn="just"/>
            <a:r>
              <a:rPr lang="es-ES" sz="1600" dirty="0" smtClean="0"/>
              <a:t>Fatiga mental y física y otras cargas físicas vinculadas a la actividad de la trabajadora embarazada, que haya dado a luz o en período de lactancia</a:t>
            </a:r>
          </a:p>
          <a:p>
            <a:pPr algn="just"/>
            <a:r>
              <a:rPr lang="es-ES" sz="1900" dirty="0" smtClean="0"/>
              <a:t>RD exige evaluar el riesgo.</a:t>
            </a:r>
          </a:p>
          <a:p>
            <a:pPr algn="just"/>
            <a:r>
              <a:rPr lang="es-ES" sz="1900" dirty="0" smtClean="0"/>
              <a:t>USO: No se debería exponer a las trabajadoras a  cargas, choques o vibraciones o movimientos bruscos desde el inicio del embarazo</a:t>
            </a:r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Anexo VII. L</a:t>
            </a:r>
            <a:r>
              <a:rPr lang="es-ES" sz="2000" cap="none" dirty="0" smtClean="0"/>
              <a:t>ista no exhaustiva de agentes, procedimientos y condiciones de trabajo que pueden influir negativamente en la salud de las trabajadoras embarazadas o en período de lactancia 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1600" dirty="0" smtClean="0"/>
              <a:t>A</a:t>
            </a:r>
            <a:r>
              <a:rPr lang="es-ES" sz="1400" dirty="0" smtClean="0"/>
              <a:t>g</a:t>
            </a:r>
            <a:r>
              <a:rPr lang="es-ES" sz="1600" dirty="0" smtClean="0"/>
              <a:t>entes biológicos.–Agentes biológicos de los grupos de riesgo 2, 3 y 4, en la medida en que se sepa que dichos agentes o las medidas terapéuticas que necesariamente traen consigo ponen en peligro la salud de la trabajadora embarazada o del feto </a:t>
            </a:r>
          </a:p>
          <a:p>
            <a:pPr lvl="1" algn="just">
              <a:buNone/>
            </a:pPr>
            <a:r>
              <a:rPr lang="es-ES" sz="1600" i="1" dirty="0" smtClean="0"/>
              <a:t>    RD Riesgos Biológicos. Artículo 3. Clasificación de los agentes biológicos A efectos de lo dispuesto en el presente Real Decreto, los agentes biológicos se clasifican, en función del riesgo de infección, en cuatro grupos: </a:t>
            </a:r>
          </a:p>
          <a:p>
            <a:pPr lvl="2" algn="just"/>
            <a:r>
              <a:rPr lang="es-ES" sz="1400" i="1" dirty="0" smtClean="0"/>
              <a:t>Agente biológico del grupo 1: aquél que resulta poco probable que cause una enfermedad en el hombre; </a:t>
            </a:r>
          </a:p>
          <a:p>
            <a:pPr lvl="2" algn="just"/>
            <a:r>
              <a:rPr lang="es-ES" sz="1400" i="1" dirty="0" smtClean="0"/>
              <a:t>Agente biológico del grupo 2: aquél que puede causar una enfermedad y puede suponer un peligro, siendo poco probable que se propague a la colectividad y existiendo generalmente profilaxis o tratamiento eficaz; </a:t>
            </a:r>
          </a:p>
          <a:p>
            <a:pPr lvl="2" algn="just"/>
            <a:r>
              <a:rPr lang="es-ES" sz="1400" i="1" dirty="0" smtClean="0"/>
              <a:t>Agente biológico del grupo 3: aquél que puede causar una enfermedad grave y presenta un serio peligro, con riesgo de que se propague a la colectividad y existiendo generalmente una profilaxis o tratamiento eficaz; </a:t>
            </a:r>
          </a:p>
          <a:p>
            <a:pPr lvl="2" algn="just"/>
            <a:r>
              <a:rPr lang="es-ES" sz="1400" i="1" dirty="0" smtClean="0"/>
              <a:t>Agente biológico del grupo 4: aquél que causando una enfermedad grave supone un serio peligro, con muchas probabilidades de que se propague a la colectividad y sin que exista generalmente una profilaxis o un tratamiento eficaz.</a:t>
            </a:r>
          </a:p>
          <a:p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2000" dirty="0" smtClean="0"/>
              <a:t>Anexo</a:t>
            </a:r>
            <a:r>
              <a:rPr lang="es-ES" sz="1600" dirty="0" smtClean="0"/>
              <a:t> </a:t>
            </a:r>
            <a:r>
              <a:rPr lang="es-ES" sz="2200" dirty="0" smtClean="0"/>
              <a:t>VII. L</a:t>
            </a:r>
            <a:r>
              <a:rPr lang="es-ES" sz="2200" cap="none" dirty="0" smtClean="0"/>
              <a:t>ista no exhaustiva de agentes, procedimientos y condiciones de trabajo que pueden influir negativamente en la salud de las trabajadoras embarazadas o en período de lactancia.</a:t>
            </a:r>
            <a:endParaRPr lang="es-ES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s-ES" sz="1400" dirty="0" smtClean="0"/>
              <a:t> </a:t>
            </a:r>
            <a:r>
              <a:rPr lang="es-ES" sz="1800" dirty="0" smtClean="0"/>
              <a:t>AGENTES QUÍMICOS. </a:t>
            </a:r>
          </a:p>
          <a:p>
            <a:pPr lvl="1"/>
            <a:r>
              <a:rPr lang="es-ES" sz="1800" dirty="0" smtClean="0"/>
              <a:t>Las sustancias etiquetadas como H340, H341, H350, H351, H361, H371, H361d, H361f, H350i y H361fd</a:t>
            </a:r>
          </a:p>
          <a:p>
            <a:pPr lvl="3"/>
            <a:r>
              <a:rPr lang="es-ES" sz="1800" dirty="0" smtClean="0"/>
              <a:t>H340: </a:t>
            </a:r>
            <a:r>
              <a:rPr lang="es-ES" sz="1800" dirty="0" err="1" smtClean="0"/>
              <a:t>Mutagenicidad</a:t>
            </a:r>
            <a:r>
              <a:rPr lang="es-ES" sz="1800" dirty="0" smtClean="0"/>
              <a:t> en células germinales, categorías 1A y 1B. Puede provocar defectos genéticos.</a:t>
            </a:r>
          </a:p>
          <a:p>
            <a:pPr lvl="3"/>
            <a:r>
              <a:rPr lang="es-ES" sz="1800" dirty="0" smtClean="0"/>
              <a:t>H341: </a:t>
            </a:r>
            <a:r>
              <a:rPr lang="es-ES" sz="1800" dirty="0" err="1" smtClean="0"/>
              <a:t>Mutagenicidad</a:t>
            </a:r>
            <a:r>
              <a:rPr lang="es-ES" sz="1800" dirty="0" smtClean="0"/>
              <a:t> en células germinales, categoría 2. Se sospecha que provoca defectos genéticos.</a:t>
            </a:r>
          </a:p>
          <a:p>
            <a:pPr lvl="3"/>
            <a:r>
              <a:rPr lang="es-ES" sz="1800" dirty="0" smtClean="0"/>
              <a:t>H350: </a:t>
            </a:r>
            <a:r>
              <a:rPr lang="es-ES" sz="1800" dirty="0" err="1" smtClean="0"/>
              <a:t>Carcinogenicidad</a:t>
            </a:r>
            <a:r>
              <a:rPr lang="es-ES" sz="1800" dirty="0" smtClean="0"/>
              <a:t>, categorías 1A y 1B. Puede provocar cáncer.</a:t>
            </a:r>
          </a:p>
          <a:p>
            <a:pPr lvl="3"/>
            <a:r>
              <a:rPr lang="es-ES" sz="1800" dirty="0" smtClean="0"/>
              <a:t>H351: </a:t>
            </a:r>
            <a:r>
              <a:rPr lang="es-ES" sz="1800" dirty="0" err="1" smtClean="0"/>
              <a:t>Carcinogenicidad</a:t>
            </a:r>
            <a:r>
              <a:rPr lang="es-ES" sz="1800" dirty="0" smtClean="0"/>
              <a:t>, categoría 2. Se sospecha que provoca cáncer.</a:t>
            </a:r>
          </a:p>
          <a:p>
            <a:pPr lvl="3"/>
            <a:r>
              <a:rPr lang="es-ES" sz="1800" dirty="0" smtClean="0"/>
              <a:t>H361: Toxicidad para la reproducción, categoría 2. Se sospecha que perjudica la fertilidad o daña al feto.</a:t>
            </a:r>
          </a:p>
          <a:p>
            <a:pPr lvl="3">
              <a:buNone/>
            </a:pPr>
            <a:endParaRPr lang="es-ES" sz="1800" dirty="0" smtClean="0"/>
          </a:p>
          <a:p>
            <a:r>
              <a:rPr lang="es-ES" sz="1800" dirty="0" smtClean="0"/>
              <a:t>USO: Se debería evitar la exposición de embarazadas a estos agentes</a:t>
            </a:r>
            <a:endParaRPr lang="es-ES" sz="1800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2400" dirty="0" smtClean="0"/>
              <a:t>Anexo VII. L</a:t>
            </a:r>
            <a:r>
              <a:rPr lang="es-ES" sz="2400" cap="none" dirty="0" smtClean="0"/>
              <a:t>ista no exhaustiva de agentes, procedimientos y condiciones de trabajo que pueden influir negativamente en la salud de las trabajadoras embarazadas</a:t>
            </a:r>
            <a:r>
              <a:rPr lang="es-ES" sz="1800" cap="none" dirty="0" smtClean="0"/>
              <a:t>.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es-ES" sz="4800" dirty="0" smtClean="0"/>
              <a:t>PROCEDIMIENTOS</a:t>
            </a:r>
          </a:p>
          <a:p>
            <a:pPr algn="just"/>
            <a:r>
              <a:rPr lang="es-ES" sz="4800" dirty="0" smtClean="0"/>
              <a:t>Procedimientos industriales que figuran en el anexo I del Real Decreto 665/1997, de 12 de mayo, sobre la protección de los trabajadores contra los riesgos relacionados con la exposición a agentes cancerígenos durante el trabajo.</a:t>
            </a:r>
          </a:p>
          <a:p>
            <a:pPr lvl="3" algn="just"/>
            <a:r>
              <a:rPr lang="es-ES" sz="4800" dirty="0" smtClean="0"/>
              <a:t>1. Fabricación de </a:t>
            </a:r>
            <a:r>
              <a:rPr lang="es-ES" sz="4800" dirty="0" err="1" smtClean="0"/>
              <a:t>auramina</a:t>
            </a:r>
            <a:r>
              <a:rPr lang="es-ES" sz="4800" dirty="0" smtClean="0"/>
              <a:t>.</a:t>
            </a:r>
          </a:p>
          <a:p>
            <a:pPr lvl="3" algn="just"/>
            <a:r>
              <a:rPr lang="es-ES" sz="4800" dirty="0" smtClean="0"/>
              <a:t>2.Trabajos que supongan exposición a los hidrocarburos aromáticos </a:t>
            </a:r>
            <a:r>
              <a:rPr lang="es-ES" sz="4800" dirty="0" err="1" smtClean="0"/>
              <a:t>policíclicos</a:t>
            </a:r>
            <a:r>
              <a:rPr lang="es-ES" sz="4800" dirty="0" smtClean="0"/>
              <a:t> presentes en el hollín, el alquitrán o la brea de hulla.</a:t>
            </a:r>
          </a:p>
          <a:p>
            <a:pPr lvl="3" algn="just"/>
            <a:r>
              <a:rPr lang="es-ES" sz="4800" dirty="0" smtClean="0"/>
              <a:t>3. Trabajos que supongan exposición al polvo, al humo o a las nieblas producidas durante la calcinación y el afinado eléctrico de las matas de níquel.</a:t>
            </a:r>
          </a:p>
          <a:p>
            <a:pPr lvl="3" algn="just"/>
            <a:r>
              <a:rPr lang="es-ES" sz="4800" dirty="0" smtClean="0"/>
              <a:t>4. Procedimiento con ácido fuerte en la fabricación de alcohol </a:t>
            </a:r>
            <a:r>
              <a:rPr lang="es-ES" sz="4800" dirty="0" err="1" smtClean="0"/>
              <a:t>isopropílico</a:t>
            </a:r>
            <a:r>
              <a:rPr lang="es-ES" sz="4800" dirty="0" smtClean="0"/>
              <a:t>.</a:t>
            </a: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7239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00" dirty="0" smtClean="0"/>
              <a:t>Anexo VIII. Lista no exhaustiva de agentes y condiciones de trabajo a los cuales no podrá haber riesgo de exposición.  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42984"/>
            <a:ext cx="7329510" cy="53127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AGENTES FÍSICOS</a:t>
            </a:r>
          </a:p>
          <a:p>
            <a:pPr lvl="1"/>
            <a:r>
              <a:rPr lang="es-ES" dirty="0" smtClean="0"/>
              <a:t>Radiaciones ionizantes.</a:t>
            </a:r>
          </a:p>
          <a:p>
            <a:pPr lvl="1"/>
            <a:r>
              <a:rPr lang="es-ES" dirty="0" smtClean="0"/>
              <a:t>Trabajos en atmósferas de sobrepresión elevada, por ejemplo, en locales a presión, submarinismo.</a:t>
            </a:r>
          </a:p>
          <a:p>
            <a:pPr>
              <a:buNone/>
            </a:pPr>
            <a:r>
              <a:rPr lang="es-ES" dirty="0" smtClean="0"/>
              <a:t>AGENTES BIOLÓGICOS</a:t>
            </a:r>
          </a:p>
          <a:p>
            <a:pPr lvl="1"/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Toxoplasma.</a:t>
            </a:r>
          </a:p>
          <a:p>
            <a:pPr lvl="1"/>
            <a:r>
              <a:rPr lang="es-ES" dirty="0" smtClean="0">
                <a:solidFill>
                  <a:schemeClr val="tx1">
                    <a:tint val="85000"/>
                  </a:schemeClr>
                </a:solidFill>
              </a:rPr>
              <a:t>Virus de la rubeola. Salvo si existen pruebas de que la trabajadora embarazada está suficientemente protegida contra estos agentes por su estado de inmunización.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AGENTES QUÍMICOS</a:t>
            </a:r>
          </a:p>
          <a:p>
            <a:pPr lvl="1"/>
            <a:r>
              <a:rPr lang="es-ES" dirty="0" smtClean="0"/>
              <a:t>Las sustancias etiquetadas como H360, H360D, H360F, H360FD, H360Fd, H360Df y H370 </a:t>
            </a:r>
          </a:p>
          <a:p>
            <a:pPr lvl="1"/>
            <a:r>
              <a:rPr lang="es-ES" dirty="0" smtClean="0"/>
              <a:t>H360: Toxicidad para la reproducción, categorías 1A y 1B. Puede perjudicar la fertilidad o dañar al feto.</a:t>
            </a:r>
          </a:p>
          <a:p>
            <a:pPr lvl="1"/>
            <a:r>
              <a:rPr lang="es-ES" dirty="0" smtClean="0"/>
              <a:t>H370: Toxicidad específica en determinados órganos-Exposición única, categoría 1. Provoca daños en los órganos.</a:t>
            </a:r>
          </a:p>
          <a:p>
            <a:pPr lvl="1"/>
            <a:r>
              <a:rPr lang="es-ES" dirty="0" smtClean="0"/>
              <a:t>Las sustancias cancerígenas y </a:t>
            </a:r>
            <a:r>
              <a:rPr lang="es-ES" dirty="0" err="1" smtClean="0"/>
              <a:t>mutágenas</a:t>
            </a:r>
            <a:r>
              <a:rPr lang="es-ES" dirty="0" smtClean="0"/>
              <a:t>, de categoría 1A y 1B. </a:t>
            </a:r>
            <a:br>
              <a:rPr lang="es-ES" dirty="0" smtClean="0"/>
            </a:br>
            <a:r>
              <a:rPr lang="es-ES" dirty="0" smtClean="0"/>
              <a:t>Plomo y derivados, en la medida en que estos agentes sean susceptibles de ser absorbidos por el organismo humano.</a:t>
            </a:r>
          </a:p>
          <a:p>
            <a:pPr>
              <a:buNone/>
            </a:pPr>
            <a:r>
              <a:rPr lang="es-ES" dirty="0" smtClean="0"/>
              <a:t>CONDICIONES DE TRABAJO.–TRABAJOS DE MINERÍA SUBTERRÁNEOS.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400" cap="none" dirty="0" smtClean="0"/>
              <a:t>ANEXO VIII. LISTA NO EXHAUSTIVA DE AGENTES Y CONDICIONES DE TRABAJO A LOS CUALES NO PODRÁ HABER RIESGO DE EXPOSICIÓN. </a:t>
            </a:r>
            <a:endParaRPr lang="es-ES" sz="2400" cap="non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s-ES" b="1" dirty="0" smtClean="0"/>
              <a:t>TRABAJADORAS EN PERÍODO DE LACTANCIA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AGENTES QUÍMICOS</a:t>
            </a:r>
          </a:p>
          <a:p>
            <a:pPr lvl="1" algn="just"/>
            <a:r>
              <a:rPr lang="es-ES" sz="2000" dirty="0" smtClean="0"/>
              <a:t>Las sustancias etiquetadas como H362 (</a:t>
            </a:r>
            <a:r>
              <a:rPr lang="es-ES" sz="2000" b="1" dirty="0" smtClean="0"/>
              <a:t>H362</a:t>
            </a:r>
            <a:r>
              <a:rPr lang="es-ES" sz="2000" dirty="0" smtClean="0"/>
              <a:t> Puede perjudicar a los niños alimentados con leche materna)</a:t>
            </a:r>
          </a:p>
          <a:p>
            <a:pPr lvl="1" algn="just"/>
            <a:r>
              <a:rPr lang="es-ES" sz="2000" dirty="0" smtClean="0"/>
              <a:t>Las sustancias cancerígenas y </a:t>
            </a:r>
            <a:r>
              <a:rPr lang="es-ES" sz="2000" dirty="0" err="1" smtClean="0"/>
              <a:t>mutágenas</a:t>
            </a:r>
            <a:r>
              <a:rPr lang="es-ES" sz="2000" dirty="0" smtClean="0"/>
              <a:t>, de categoría 1A y 1B</a:t>
            </a:r>
          </a:p>
          <a:p>
            <a:pPr lvl="1" algn="just"/>
            <a:r>
              <a:rPr lang="es-ES" sz="2000" dirty="0" smtClean="0"/>
              <a:t>Plomo y derivados, en la medida en que estos agentes sean susceptibles de ser absorbidos por el organismo humano.</a:t>
            </a:r>
            <a:endParaRPr lang="es-ES" dirty="0" smtClean="0"/>
          </a:p>
          <a:p>
            <a:pPr algn="just">
              <a:buNone/>
            </a:pPr>
            <a:r>
              <a:rPr lang="es-ES" dirty="0" smtClean="0"/>
              <a:t>CONDICIONES DE TRABAJO.–TRABAJOS DE MINERÍA SUBTERRÁNEOS.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La tabla tiene carencias importantes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 algn="just"/>
            <a:r>
              <a:rPr lang="es-ES" dirty="0" smtClean="0"/>
              <a:t>No incluye nada sobre los </a:t>
            </a:r>
            <a:r>
              <a:rPr lang="es-ES" b="1" dirty="0" smtClean="0"/>
              <a:t>riesgos psicosociales </a:t>
            </a:r>
            <a:r>
              <a:rPr lang="es-ES" dirty="0" smtClean="0"/>
              <a:t>(horarios de trabajo inadecuados, trabajos aislados, situaciones de estrés, etc.) originados por la organización del trabajo.</a:t>
            </a:r>
          </a:p>
          <a:p>
            <a:pPr lvl="2" algn="just"/>
            <a:r>
              <a:rPr lang="es-ES" dirty="0" smtClean="0"/>
              <a:t>USO: Se debería prohibir trabajo nocturno, y trabajar más de 8 horas diarias. Evaluar y legislar estrés.</a:t>
            </a:r>
          </a:p>
          <a:p>
            <a:pPr lvl="1" algn="just"/>
            <a:r>
              <a:rPr lang="es-ES" dirty="0" smtClean="0"/>
              <a:t>No prohíbe la exposición a </a:t>
            </a:r>
            <a:r>
              <a:rPr lang="es-ES" b="1" dirty="0" err="1" smtClean="0"/>
              <a:t>disruptores</a:t>
            </a:r>
            <a:r>
              <a:rPr lang="es-ES" b="1" dirty="0" smtClean="0"/>
              <a:t> endocrinos</a:t>
            </a:r>
            <a:r>
              <a:rPr lang="es-ES" dirty="0" smtClean="0"/>
              <a:t>, sustancias de elevada peligrosidad para la reproducción, el embarazo y la lactancia.</a:t>
            </a:r>
          </a:p>
          <a:p>
            <a:pPr lvl="1" algn="just"/>
            <a:r>
              <a:rPr lang="es-ES" dirty="0" smtClean="0"/>
              <a:t>No prohíbe la exposición a </a:t>
            </a:r>
            <a:r>
              <a:rPr lang="es-ES" b="1" dirty="0" smtClean="0"/>
              <a:t>sustancias cancerígenas</a:t>
            </a:r>
            <a:r>
              <a:rPr lang="es-ES" dirty="0" smtClean="0"/>
              <a:t>. Presupone que los valores de exposición recomendados para ambientes laborales son adecuados para la protección de fetos en desarrollo y recién nacidos.</a:t>
            </a:r>
          </a:p>
          <a:p>
            <a:pPr lvl="1" algn="just"/>
            <a:r>
              <a:rPr lang="es-ES" dirty="0" smtClean="0"/>
              <a:t>Anexo VII: </a:t>
            </a:r>
            <a:r>
              <a:rPr lang="es-ES" b="1" dirty="0" smtClean="0"/>
              <a:t>No</a:t>
            </a:r>
            <a:r>
              <a:rPr lang="es-ES" dirty="0" smtClean="0"/>
              <a:t> establece </a:t>
            </a:r>
            <a:r>
              <a:rPr lang="es-ES" b="1" dirty="0" smtClean="0"/>
              <a:t>limitaciones</a:t>
            </a:r>
            <a:r>
              <a:rPr lang="es-ES" dirty="0" smtClean="0"/>
              <a:t> en cuanto a </a:t>
            </a:r>
            <a:r>
              <a:rPr lang="es-ES" b="1" dirty="0" smtClean="0"/>
              <a:t>cargas, vibraciones</a:t>
            </a:r>
            <a:r>
              <a:rPr lang="es-ES" dirty="0" smtClean="0"/>
              <a:t> o tipo de movimientos, todo queda </a:t>
            </a:r>
            <a:r>
              <a:rPr lang="es-ES" b="1" dirty="0" smtClean="0"/>
              <a:t>a expensas de la evaluación </a:t>
            </a:r>
            <a:r>
              <a:rPr lang="es-ES" dirty="0" smtClean="0"/>
              <a:t>de riesgos, y la Guía SEGO.</a:t>
            </a:r>
          </a:p>
          <a:p>
            <a:pPr lvl="2" algn="just"/>
            <a:r>
              <a:rPr lang="es-ES" dirty="0" smtClean="0"/>
              <a:t>Establecer limitaciones de manejo de cargas, movimientos, bipedestación, estatismo. Actualmente Guía SEGO, contiene información muy limitada.</a:t>
            </a: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sz="4000" dirty="0" smtClean="0"/>
              <a:t> ¿Qué son los </a:t>
            </a:r>
            <a:r>
              <a:rPr lang="es-ES" sz="4000" dirty="0" err="1" smtClean="0"/>
              <a:t>disruptores</a:t>
            </a:r>
            <a:r>
              <a:rPr lang="es-ES" sz="4000" dirty="0" smtClean="0"/>
              <a:t> endocrinos? </a:t>
            </a:r>
            <a:endParaRPr lang="es-E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4329114" cy="510573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ES" sz="7200" dirty="0" err="1" smtClean="0"/>
              <a:t>D</a:t>
            </a:r>
            <a:r>
              <a:rPr lang="es-ES" sz="7200" b="1" dirty="0" err="1" smtClean="0"/>
              <a:t>isruptor</a:t>
            </a:r>
            <a:r>
              <a:rPr lang="es-ES" sz="7200" b="1" dirty="0" smtClean="0"/>
              <a:t> endocrino</a:t>
            </a:r>
            <a:r>
              <a:rPr lang="es-ES" sz="7200" dirty="0" smtClean="0"/>
              <a:t> es una sustancia química, capaz de alterar el equilibrio hormonal.</a:t>
            </a:r>
          </a:p>
          <a:p>
            <a:pPr algn="just"/>
            <a:r>
              <a:rPr lang="es-ES" sz="7200" dirty="0" smtClean="0"/>
              <a:t>Afectan a la fertilidad y pueden provocar deformaciones del aparato reproductor.</a:t>
            </a:r>
          </a:p>
          <a:p>
            <a:pPr algn="just"/>
            <a:r>
              <a:rPr lang="es-ES" sz="7200" dirty="0" smtClean="0"/>
              <a:t>Los </a:t>
            </a:r>
            <a:r>
              <a:rPr lang="es-ES" sz="7200" dirty="0" err="1" smtClean="0"/>
              <a:t>disruptores</a:t>
            </a:r>
            <a:r>
              <a:rPr lang="es-ES" sz="7200" dirty="0" smtClean="0"/>
              <a:t> endocrinos interfieren en el sistema hormonal: </a:t>
            </a:r>
          </a:p>
          <a:p>
            <a:pPr lvl="1" algn="just"/>
            <a:r>
              <a:rPr lang="es-ES" sz="7200" dirty="0" smtClean="0"/>
              <a:t>Suplantando a las hormonas</a:t>
            </a:r>
          </a:p>
          <a:p>
            <a:pPr lvl="1" algn="just"/>
            <a:r>
              <a:rPr lang="es-ES" sz="7200" dirty="0" smtClean="0"/>
              <a:t>Bloqueando su acción  </a:t>
            </a:r>
          </a:p>
          <a:p>
            <a:pPr lvl="1" algn="just"/>
            <a:r>
              <a:rPr lang="es-ES" sz="7200" dirty="0" smtClean="0"/>
              <a:t>Aumentando o disminuyendo sus</a:t>
            </a:r>
            <a:br>
              <a:rPr lang="es-ES" sz="7200" dirty="0" smtClean="0"/>
            </a:br>
            <a:r>
              <a:rPr lang="es-ES" sz="7200" dirty="0" smtClean="0"/>
              <a:t>niveles </a:t>
            </a:r>
          </a:p>
          <a:p>
            <a:pPr algn="just"/>
            <a:r>
              <a:rPr lang="es-ES" sz="7200" dirty="0" smtClean="0"/>
              <a:t>No se sabe qué cantidades de las sustancias químicas </a:t>
            </a:r>
            <a:r>
              <a:rPr lang="es-ES" sz="7200" dirty="0" err="1" smtClean="0"/>
              <a:t>disruptoras</a:t>
            </a:r>
            <a:r>
              <a:rPr lang="es-ES" sz="7200" dirty="0" smtClean="0"/>
              <a:t> endocrinas son peligrosas. </a:t>
            </a:r>
          </a:p>
          <a:p>
            <a:pPr lvl="1" algn="just"/>
            <a:r>
              <a:rPr lang="es-ES" sz="7200" dirty="0" smtClean="0"/>
              <a:t>Los datos indican que podrían ser muy pequeñas</a:t>
            </a:r>
          </a:p>
          <a:p>
            <a:pPr algn="just"/>
            <a:r>
              <a:rPr lang="es-ES" sz="7200" dirty="0" smtClean="0"/>
              <a:t>La UE está retrasando legislar al respecto</a:t>
            </a:r>
          </a:p>
          <a:p>
            <a:pPr algn="just">
              <a:buNone/>
            </a:pPr>
            <a:endParaRPr lang="es-ES" sz="2800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340768"/>
            <a:ext cx="4214810" cy="487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Efectos en los seres humanos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643050"/>
            <a:ext cx="7239000" cy="4846320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ES" sz="2000" dirty="0" smtClean="0"/>
              <a:t>Entre los efectos de los </a:t>
            </a:r>
            <a:r>
              <a:rPr lang="es-ES" sz="2000" dirty="0" err="1" smtClean="0"/>
              <a:t>disruptores</a:t>
            </a:r>
            <a:r>
              <a:rPr lang="es-ES" sz="2000" dirty="0" smtClean="0"/>
              <a:t> endocrinos está el aumento de los casos de cáncer de testículo y de endometriosis. </a:t>
            </a:r>
          </a:p>
          <a:p>
            <a:pPr lvl="1" algn="just">
              <a:lnSpc>
                <a:spcPct val="80000"/>
              </a:lnSpc>
            </a:pPr>
            <a:r>
              <a:rPr lang="es-ES" sz="1700" dirty="0" smtClean="0"/>
              <a:t>A principios de siglo la endometriosis era una enfermedad prácticamente desconocida.</a:t>
            </a:r>
          </a:p>
          <a:p>
            <a:pPr lvl="1" algn="just">
              <a:lnSpc>
                <a:spcPct val="80000"/>
              </a:lnSpc>
            </a:pPr>
            <a:r>
              <a:rPr lang="es-ES" sz="1700" dirty="0" smtClean="0"/>
              <a:t>Se ha visto que las mujeres que padecen endometriosis tienen niveles más elevados de </a:t>
            </a:r>
            <a:r>
              <a:rPr lang="es-ES" sz="1700" dirty="0" err="1" smtClean="0"/>
              <a:t>PCBs.</a:t>
            </a:r>
            <a:endParaRPr lang="es-ES" sz="1700" dirty="0" smtClean="0"/>
          </a:p>
          <a:p>
            <a:pPr algn="just"/>
            <a:r>
              <a:rPr lang="es-ES" sz="2000" dirty="0" smtClean="0"/>
              <a:t>Se asocia con los </a:t>
            </a:r>
            <a:r>
              <a:rPr lang="es-ES" sz="2000" dirty="0" err="1" smtClean="0"/>
              <a:t>disruptores</a:t>
            </a:r>
            <a:r>
              <a:rPr lang="es-ES" sz="2000" dirty="0" smtClean="0"/>
              <a:t> endocrinos que la cantidad y movilidad de los espermatozoides de los varones ha caído en picado en el último medio siglo</a:t>
            </a:r>
            <a:endParaRPr lang="es-ES" sz="3700" dirty="0" smtClean="0"/>
          </a:p>
          <a:p>
            <a:pPr algn="just"/>
            <a:endParaRPr lang="es-ES" sz="1000" dirty="0" smtClean="0"/>
          </a:p>
          <a:p>
            <a:pPr algn="just">
              <a:lnSpc>
                <a:spcPct val="80000"/>
              </a:lnSpc>
            </a:pPr>
            <a:endParaRPr lang="es-ES" sz="10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4169" y="4149080"/>
            <a:ext cx="334983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8" y="4900260"/>
            <a:ext cx="4238409" cy="19577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357166"/>
            <a:ext cx="5072098" cy="6312860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Dioxinas: 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 generan en la producción de compuestos clorados, como el PVC. </a:t>
            </a:r>
            <a:r>
              <a:rPr lang="es-ES" sz="1400" dirty="0" smtClean="0"/>
              <a:t>Estudios han demostrado que la exposición a dosis ínfimas es peligrosa</a:t>
            </a:r>
            <a:endParaRPr lang="es-E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s-E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PCBs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Prohibidos. Las concentraciones en tejidos humanos han permanecido constantes en los últimos años.</a:t>
            </a:r>
          </a:p>
          <a:p>
            <a:pPr algn="just"/>
            <a:r>
              <a:rPr lang="es-E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Ftalatos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Utilizados en la fabricación de PVC. Han sido prohibidos en la UE en juguetes y artículos para el cuidado de los niños y en cosméticos </a:t>
            </a:r>
          </a:p>
          <a:p>
            <a:pPr algn="just"/>
            <a:r>
              <a:rPr lang="es-ES" sz="1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Bisfenol</a:t>
            </a:r>
            <a:r>
              <a:rPr lang="es-E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-A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prohibido en 2010 en biberones en Europa. Uso en la industria agroalimentaria (recubrimiento interior de los envases metálicos) y en empastes. Fabricación de plásticos. </a:t>
            </a:r>
          </a:p>
          <a:p>
            <a:pPr lvl="2" algn="just"/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Francia  ha prohibido su uso en los materiales en contacto con alimentos infantiles.</a:t>
            </a:r>
          </a:p>
          <a:p>
            <a:pPr lvl="2" algn="just"/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Bélgica ha prohibido su uso en materiales en contacto con alimentos para niños menores de 3 años. </a:t>
            </a:r>
          </a:p>
          <a:p>
            <a:pPr lvl="2" algn="just"/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Suecia, lo ha prohibido en materiales en contacto con alimentos.</a:t>
            </a:r>
          </a:p>
          <a:p>
            <a:pPr lvl="2" algn="just"/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Dinamarca prohibió el año pasado cuatro tipos de </a:t>
            </a:r>
            <a:r>
              <a:rPr lang="es-E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ftalatos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(DEHP, DBP, DIBP y BBP) en cortinas de baño, manteles y otros bienes de consumo. Prohibido el </a:t>
            </a:r>
            <a:r>
              <a:rPr lang="es-ES" sz="14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Bisfenol</a:t>
            </a:r>
            <a:r>
              <a:rPr lang="es-E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en materiales en contacto con alimentos infantiles.</a:t>
            </a:r>
          </a:p>
          <a:p>
            <a:pPr lvl="2" algn="just"/>
            <a:endParaRPr lang="es-E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1400" dirty="0" smtClean="0"/>
              <a:t>Problema: Se mantienen en el medio ambiente.</a:t>
            </a:r>
          </a:p>
          <a:p>
            <a:r>
              <a:rPr lang="es-ES" sz="1400" b="1" dirty="0" smtClean="0"/>
              <a:t>Glifosato</a:t>
            </a:r>
            <a:r>
              <a:rPr lang="es-ES" sz="1400" dirty="0" smtClean="0"/>
              <a:t>: Declarado cancerígeno por la OMS. Autorizado en Europa</a:t>
            </a:r>
            <a:endParaRPr lang="es-ES" sz="1200" dirty="0"/>
          </a:p>
        </p:txBody>
      </p:sp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335" y="2420888"/>
            <a:ext cx="3054665" cy="543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6878" y="0"/>
            <a:ext cx="3477122" cy="415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Riesgos para la reproducción femenina y masculina </a:t>
            </a:r>
            <a:endParaRPr lang="es-ES" dirty="0"/>
          </a:p>
        </p:txBody>
      </p:sp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3000364" cy="13858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Criterios para la evaluación de riesgos </a:t>
            </a:r>
            <a:r>
              <a:rPr lang="es-ES" dirty="0" err="1" smtClean="0"/>
              <a:t>Guia</a:t>
            </a:r>
            <a:r>
              <a:rPr lang="es-ES" dirty="0" smtClean="0"/>
              <a:t> </a:t>
            </a:r>
            <a:r>
              <a:rPr lang="es-ES" dirty="0" err="1" smtClean="0"/>
              <a:t>sego</a:t>
            </a:r>
            <a:r>
              <a:rPr lang="es-ES" dirty="0" smtClean="0"/>
              <a:t>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5" y="5572140"/>
            <a:ext cx="2783823" cy="1285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RIESGOS RECOGIDOS EN LA GUÍA SEGO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La guía SEGO elaborada a petición del INSS</a:t>
            </a:r>
          </a:p>
          <a:p>
            <a:pPr lvl="1" algn="just"/>
            <a:r>
              <a:rPr lang="es-ES" dirty="0" smtClean="0"/>
              <a:t>Orientación a los médicos del INSS y Servicio Público de Salud, sobre riesgos en la trabajadora embarazada.</a:t>
            </a:r>
          </a:p>
          <a:p>
            <a:pPr lvl="1" algn="just"/>
            <a:r>
              <a:rPr lang="es-ES" dirty="0" smtClean="0"/>
              <a:t>Hace recomendaciones sobre la semana en que es conveniente llevar a cabo la suspensión de contrato. </a:t>
            </a:r>
          </a:p>
          <a:p>
            <a:pPr algn="just"/>
            <a:r>
              <a:rPr lang="es-ES" dirty="0" smtClean="0"/>
              <a:t>El hecho de considerar la situación de la mujer trabajadora embarazada como “especialmente sensible” se recoge en distintas legislaciones internacionales. </a:t>
            </a:r>
          </a:p>
          <a:p>
            <a:pPr algn="just"/>
            <a:r>
              <a:rPr lang="es-ES" sz="2800" dirty="0" smtClean="0"/>
              <a:t>La guía clasifica los riesgos en los siguientes grupos:</a:t>
            </a:r>
          </a:p>
          <a:p>
            <a:pPr lvl="2" algn="just"/>
            <a:r>
              <a:rPr lang="es-ES" dirty="0" smtClean="0"/>
              <a:t>Riesgos físicos.</a:t>
            </a:r>
          </a:p>
          <a:p>
            <a:pPr lvl="2" algn="just"/>
            <a:r>
              <a:rPr lang="es-ES" dirty="0" smtClean="0"/>
              <a:t>Riesgos químicos o tóxicos</a:t>
            </a:r>
          </a:p>
          <a:p>
            <a:pPr lvl="2" algn="just"/>
            <a:r>
              <a:rPr lang="es-ES" dirty="0" smtClean="0"/>
              <a:t>Riesgos biológicos</a:t>
            </a:r>
          </a:p>
          <a:p>
            <a:pPr lvl="2" algn="just"/>
            <a:r>
              <a:rPr lang="es-ES" dirty="0" smtClean="0"/>
              <a:t>Riesgos ambientales</a:t>
            </a:r>
          </a:p>
          <a:p>
            <a:pPr lvl="2" algn="just"/>
            <a:r>
              <a:rPr lang="es-ES" dirty="0" smtClean="0"/>
              <a:t>Riesgos de procedimientos industriales.</a:t>
            </a:r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680068"/>
          </a:xfrm>
        </p:spPr>
        <p:txBody>
          <a:bodyPr>
            <a:normAutofit/>
          </a:bodyPr>
          <a:lstStyle/>
          <a:p>
            <a:r>
              <a:rPr lang="es-ES" dirty="0" smtClean="0"/>
              <a:t>RIESGOS FÍSICOS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2844" y="714356"/>
            <a:ext cx="4643470" cy="5643602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es-ES" sz="5600" b="1" u="sng" dirty="0" smtClean="0"/>
              <a:t>Carga física </a:t>
            </a:r>
          </a:p>
          <a:p>
            <a:pPr algn="just"/>
            <a:r>
              <a:rPr lang="es-ES" sz="5600" dirty="0" smtClean="0"/>
              <a:t>Según la guía SEGO un exceso de carga física es un claro riesgo de parto prematuro. </a:t>
            </a:r>
          </a:p>
          <a:p>
            <a:pPr algn="just"/>
            <a:r>
              <a:rPr lang="es-ES" sz="5600" dirty="0" smtClean="0"/>
              <a:t>Como norma general, </a:t>
            </a:r>
            <a:r>
              <a:rPr lang="es-ES" sz="5600" b="1" dirty="0" smtClean="0"/>
              <a:t>se considera que la manipulación de toda carga que pese más de 3 kg puede entrañar un potencial riesgo </a:t>
            </a:r>
            <a:r>
              <a:rPr lang="es-ES" sz="5600" b="1" dirty="0" err="1" smtClean="0"/>
              <a:t>dosolumbar</a:t>
            </a:r>
            <a:r>
              <a:rPr lang="es-ES" sz="5600" b="1" dirty="0" smtClean="0"/>
              <a:t> no tolerable</a:t>
            </a:r>
            <a:r>
              <a:rPr lang="es-ES" sz="5600" dirty="0" smtClean="0"/>
              <a:t>: </a:t>
            </a:r>
          </a:p>
          <a:p>
            <a:pPr lvl="1" algn="just"/>
            <a:r>
              <a:rPr lang="es-ES" sz="5300" dirty="0" smtClean="0"/>
              <a:t>Si se manipula en unas condiciones desfavorables (alejada del cuerpo, con posturas inadecuadas, muy frecuentemente, en condiciones ambientales desfavorables, con suelos inestables, etc.).</a:t>
            </a:r>
          </a:p>
          <a:p>
            <a:pPr algn="just">
              <a:buNone/>
            </a:pPr>
            <a:r>
              <a:rPr lang="es-ES" sz="5600" b="1" u="sng" dirty="0" smtClean="0"/>
              <a:t>Posturas</a:t>
            </a:r>
            <a:r>
              <a:rPr lang="es-ES" sz="5600" b="1" dirty="0" smtClean="0"/>
              <a:t> </a:t>
            </a:r>
          </a:p>
          <a:p>
            <a:pPr algn="just"/>
            <a:r>
              <a:rPr lang="es-ES" sz="5600" dirty="0" smtClean="0"/>
              <a:t>Se establece que una postura inadecuada produce un cierto riesgo para el embarazo. </a:t>
            </a:r>
          </a:p>
          <a:p>
            <a:pPr lvl="1" algn="just"/>
            <a:r>
              <a:rPr lang="es-ES" sz="5600" dirty="0" smtClean="0"/>
              <a:t>Bipedestación prolongada (más de tres horas seguidas) es riesgo de posible resolución antes de término. </a:t>
            </a:r>
          </a:p>
          <a:p>
            <a:pPr lvl="1" algn="just"/>
            <a:r>
              <a:rPr lang="es-ES" sz="5600" dirty="0" smtClean="0"/>
              <a:t>Posturas sedentarias con movimientos repetitivos de lateralización (cajeras de supermercados y operarias de cadenas). </a:t>
            </a:r>
          </a:p>
          <a:p>
            <a:pPr lvl="1" algn="just"/>
            <a:r>
              <a:rPr lang="es-ES" sz="5600" dirty="0" smtClean="0"/>
              <a:t>Pueden compatibilizarse con el embarazo siendo necesario el reposo periódico.</a:t>
            </a:r>
          </a:p>
          <a:p>
            <a:pPr algn="just"/>
            <a:r>
              <a:rPr lang="es-ES" sz="5600" dirty="0" smtClean="0"/>
              <a:t>La SEGO ha adaptado la tabla de la AMA y se hacen las recomendaciones que se recogen en la tabla. </a:t>
            </a:r>
            <a:r>
              <a:rPr lang="es-ES" sz="5600" b="1" dirty="0" smtClean="0"/>
              <a:t>Para la USO estos plazos son insuficientes en varios de los supuestos</a:t>
            </a:r>
          </a:p>
          <a:p>
            <a:pPr algn="just">
              <a:buNone/>
            </a:pPr>
            <a:r>
              <a:rPr lang="es-ES" sz="5600" dirty="0" smtClean="0"/>
              <a:t> </a:t>
            </a:r>
          </a:p>
          <a:p>
            <a:pPr algn="just">
              <a:buNone/>
            </a:pPr>
            <a:endParaRPr lang="es-ES" sz="1600" dirty="0" smtClean="0"/>
          </a:p>
          <a:p>
            <a:pPr>
              <a:buNone/>
            </a:pPr>
            <a:r>
              <a:rPr lang="es-ES" sz="2800" dirty="0" smtClean="0"/>
              <a:t> 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-93632"/>
            <a:ext cx="4286248" cy="695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Radiaciones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428868"/>
            <a:ext cx="587522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357158" y="1571612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Hay diferentes tipos de radiaciones y no en todas se ha demostrado un efecto </a:t>
            </a:r>
            <a:r>
              <a:rPr lang="es-ES" dirty="0" err="1" smtClean="0"/>
              <a:t>teratogénico</a:t>
            </a:r>
            <a:r>
              <a:rPr lang="es-ES" dirty="0" smtClean="0"/>
              <a:t> (que dan lugar a defectos en el feto)</a:t>
            </a:r>
            <a:endParaRPr lang="es-ES" dirty="0"/>
          </a:p>
        </p:txBody>
      </p:sp>
      <p:pic>
        <p:nvPicPr>
          <p:cNvPr id="6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  <p:pic>
        <p:nvPicPr>
          <p:cNvPr id="7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738" y="65814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Vibraciones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000108"/>
            <a:ext cx="7786742" cy="2214578"/>
          </a:xfrm>
        </p:spPr>
        <p:txBody>
          <a:bodyPr>
            <a:normAutofit/>
          </a:bodyPr>
          <a:lstStyle/>
          <a:p>
            <a:pPr algn="just"/>
            <a:r>
              <a:rPr lang="es-ES" sz="1900" dirty="0" smtClean="0"/>
              <a:t>El efecto patológico en los trabajadores expuestos depende de la zona del cuerpo y de la frecuencia. </a:t>
            </a:r>
          </a:p>
          <a:p>
            <a:pPr algn="just"/>
            <a:r>
              <a:rPr lang="es-ES" sz="1900" dirty="0" smtClean="0"/>
              <a:t>La magnitud del efecto será proporcional a la amplitud de la vibración. El Instituto Nacional de Higiene y Seguridad en Trabajo distingue las vibraciones que se muestran en la siguiente tabla:</a:t>
            </a: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714620"/>
            <a:ext cx="6177703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Ruido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14422"/>
            <a:ext cx="7472386" cy="5241314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ES" dirty="0" smtClean="0"/>
          </a:p>
          <a:p>
            <a:pPr algn="just"/>
            <a:r>
              <a:rPr lang="es-ES" dirty="0" smtClean="0"/>
              <a:t>Ningún trabajador debe estar sometido a niveles de ruido superior a 80 dB diarios o 135 dB de pico sin la correspondiente protección. Real Decreto 286/2.006 de protección de los trabajadores frente al ruido</a:t>
            </a:r>
          </a:p>
          <a:p>
            <a:pPr lvl="1" algn="just"/>
            <a:r>
              <a:rPr lang="es-ES" dirty="0" smtClean="0"/>
              <a:t>Hipoacusia </a:t>
            </a:r>
          </a:p>
          <a:p>
            <a:pPr lvl="1" algn="just"/>
            <a:r>
              <a:rPr lang="es-ES" dirty="0" smtClean="0"/>
              <a:t>Afectación respiratoria, cardiovascular, digestiva visual, endocrina y afectación del sistema nervioso.</a:t>
            </a:r>
          </a:p>
          <a:p>
            <a:pPr lvl="1" algn="just"/>
            <a:r>
              <a:rPr lang="es-ES" dirty="0" smtClean="0"/>
              <a:t>La madre puede estar protegida por las medidas de protección (protectores auditivos) pero no protegen al feto.</a:t>
            </a:r>
          </a:p>
          <a:p>
            <a:pPr lvl="1" algn="just"/>
            <a:r>
              <a:rPr lang="es-ES" dirty="0" smtClean="0"/>
              <a:t>Guía SEGO: Más de 80 dB se debe retirar a la mujer embarazada de dichos puestos a partir de la semana 20 o 22. Para la USO esto es insuficiente, desde el primer día.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Temperaturas extremas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85860"/>
            <a:ext cx="7239000" cy="516987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El ambiente laboral debe oscilar entre 17º C. y  27º C (Real Decreto 486/1.997), en función del trabajo desarrollado y la humedad. </a:t>
            </a:r>
          </a:p>
          <a:p>
            <a:pPr algn="just">
              <a:buNone/>
            </a:pPr>
            <a:r>
              <a:rPr lang="es-ES" sz="2800" dirty="0" smtClean="0"/>
              <a:t> CALOR</a:t>
            </a:r>
          </a:p>
          <a:p>
            <a:pPr algn="just"/>
            <a:r>
              <a:rPr lang="es-ES" dirty="0" smtClean="0"/>
              <a:t>Trabajos en ambientes calurosos puede provocar abortos</a:t>
            </a:r>
          </a:p>
          <a:p>
            <a:pPr lvl="1" algn="just"/>
            <a:r>
              <a:rPr lang="es-ES" dirty="0" smtClean="0"/>
              <a:t>La mujer embarazada debe ser retirada de puestos de trabajo por encima de 36º C desde el inicio de la gestación</a:t>
            </a:r>
            <a:endParaRPr lang="es-ES" sz="2800" dirty="0" smtClean="0"/>
          </a:p>
          <a:p>
            <a:pPr algn="just">
              <a:buNone/>
            </a:pPr>
            <a:r>
              <a:rPr lang="es-ES" sz="2800" dirty="0" smtClean="0"/>
              <a:t> FRÍO</a:t>
            </a:r>
          </a:p>
          <a:p>
            <a:pPr algn="just"/>
            <a:r>
              <a:rPr lang="es-ES" sz="2500" dirty="0" smtClean="0"/>
              <a:t>Los trabajos en frío extremo tienen efecto negativo en el embarazo. </a:t>
            </a:r>
          </a:p>
          <a:p>
            <a:pPr lvl="1" algn="just"/>
            <a:r>
              <a:rPr lang="es-ES" sz="2200" dirty="0" smtClean="0"/>
              <a:t>La mujer embarazada debe ser retirada de puestos de trabajo con temperatura extrema (inferiores a 0º C.) desde el inicio de la gestación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Actuación sindical 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81720"/>
            <a:ext cx="7309477" cy="337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s-ES" dirty="0" smtClean="0"/>
              <a:t>PLAN DE PREVENCIÓN. Evaluación de riesgos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s-ES" sz="2000" dirty="0" smtClean="0"/>
          </a:p>
          <a:p>
            <a:pPr algn="just"/>
            <a:r>
              <a:rPr lang="es-ES" sz="2000" dirty="0" smtClean="0"/>
              <a:t>La empresa tiene la obligación de evaluar todos los riesgos que no se puedan evitar.</a:t>
            </a:r>
          </a:p>
          <a:p>
            <a:pPr lvl="1" algn="just"/>
            <a:r>
              <a:rPr lang="es-ES" sz="2000" dirty="0" smtClean="0"/>
              <a:t>Una vez identificados los riesgos que no se puedan evitar, es necesario tomar las medidas preventivas adecuadas.</a:t>
            </a:r>
          </a:p>
          <a:p>
            <a:pPr lvl="1" algn="just"/>
            <a:r>
              <a:rPr lang="es-ES" sz="2000" dirty="0" smtClean="0"/>
              <a:t>La empresa debe hacer un listado de puestos exentos de riesgos para embarazo y lactancia.</a:t>
            </a:r>
          </a:p>
          <a:p>
            <a:pPr algn="just"/>
            <a:r>
              <a:rPr lang="es-ES" sz="2000" dirty="0" smtClean="0"/>
              <a:t>Los delegados de prevención deben participar en todo el proceso. </a:t>
            </a:r>
          </a:p>
          <a:p>
            <a:pPr algn="just"/>
            <a:r>
              <a:rPr lang="es-ES" sz="2000" dirty="0" smtClean="0"/>
              <a:t>El plan de prevención (evaluación de riesgos y planificación preventiva), debe estar  a disposición de la Inspección de trabajo y de los delegados PRL</a:t>
            </a:r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PLAN DE PREVENCIÓN. Evaluación de riesgos.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La evaluación inicial de los riesgos que no hayan podido evitarse debe hacerse a cada uno de los puestos de trabajo. </a:t>
            </a:r>
          </a:p>
          <a:p>
            <a:pPr lvl="1" algn="just"/>
            <a:r>
              <a:rPr lang="es-ES" sz="1700" dirty="0" smtClean="0"/>
              <a:t>Se tendrá en cuenta la posibilidad de que el trabajador que ocupe el puesto sea especialmente sensible a alguna de las condiciones del puesto.</a:t>
            </a:r>
          </a:p>
          <a:p>
            <a:pPr algn="just"/>
            <a:r>
              <a:rPr lang="es-ES" sz="2000" dirty="0" smtClean="0"/>
              <a:t>En la evaluación para cada puesto de trabajo deben reflejarse:</a:t>
            </a:r>
          </a:p>
          <a:p>
            <a:pPr lvl="1" algn="just"/>
            <a:r>
              <a:rPr lang="es-ES" sz="1700" dirty="0" smtClean="0"/>
              <a:t>La identificación del puesto. </a:t>
            </a:r>
          </a:p>
          <a:p>
            <a:pPr lvl="1" algn="just"/>
            <a:r>
              <a:rPr lang="es-ES" sz="1700" dirty="0" smtClean="0"/>
              <a:t>Los riesgos existentes y la relación de trabajadores afectados. </a:t>
            </a:r>
          </a:p>
          <a:p>
            <a:pPr lvl="1" algn="just"/>
            <a:r>
              <a:rPr lang="es-ES" sz="1700" dirty="0" smtClean="0"/>
              <a:t>El resultado de la evaluación y las medidas preventivas. </a:t>
            </a:r>
          </a:p>
          <a:p>
            <a:pPr lvl="1" algn="just"/>
            <a:r>
              <a:rPr lang="es-ES" sz="1700" dirty="0" smtClean="0"/>
              <a:t>La referencia a los procedimientos de evaluación y a los métodos de medición utilizados.</a:t>
            </a:r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Riesgos para la reproducción femenina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9416"/>
            <a:ext cx="7615262" cy="5105732"/>
          </a:xfrm>
        </p:spPr>
        <p:txBody>
          <a:bodyPr>
            <a:noAutofit/>
          </a:bodyPr>
          <a:lstStyle/>
          <a:p>
            <a:r>
              <a:rPr lang="es-ES" sz="1600" dirty="0" smtClean="0"/>
              <a:t>Riesgos para la reproducción (fase previa embarazo y lactancia) se recogen en:</a:t>
            </a:r>
          </a:p>
          <a:p>
            <a:pPr lvl="1"/>
            <a:r>
              <a:rPr lang="es-ES" sz="1300" dirty="0" smtClean="0"/>
              <a:t>NTP 542 Tóxicos para la reproducción femenina</a:t>
            </a:r>
          </a:p>
          <a:p>
            <a:pPr lvl="1"/>
            <a:r>
              <a:rPr lang="es-ES" sz="1300" dirty="0" smtClean="0"/>
              <a:t>NTP 441 Tóxicos para la reproducción masculina</a:t>
            </a:r>
          </a:p>
          <a:p>
            <a:pPr algn="just">
              <a:buNone/>
            </a:pPr>
            <a:r>
              <a:rPr lang="es-ES" sz="1600" dirty="0" smtClean="0"/>
              <a:t>(NTP 542) </a:t>
            </a:r>
          </a:p>
          <a:p>
            <a:pPr algn="just"/>
            <a:r>
              <a:rPr lang="es-ES" sz="1600" dirty="0" smtClean="0"/>
              <a:t>Sabemos que una alimentación incorrecta o el consumo de alcohol y tabaco pueden afectar a la salud del feto, pero se conoce poco acerca de las causas de la mayoría de los problemas de la reproducción. </a:t>
            </a:r>
          </a:p>
          <a:p>
            <a:pPr algn="just"/>
            <a:r>
              <a:rPr lang="es-ES" sz="1600" dirty="0" smtClean="0"/>
              <a:t>Ciertos ambientes laborales pueden afectar:</a:t>
            </a:r>
          </a:p>
          <a:p>
            <a:pPr lvl="1" algn="just"/>
            <a:r>
              <a:rPr lang="es-ES" sz="1300" dirty="0" smtClean="0"/>
              <a:t>Ciclo reproductivo de la mujer.</a:t>
            </a:r>
          </a:p>
          <a:p>
            <a:pPr lvl="1" algn="just"/>
            <a:r>
              <a:rPr lang="es-ES" sz="1300" dirty="0" smtClean="0"/>
              <a:t>Capacidad para quedarse embarazada. </a:t>
            </a:r>
          </a:p>
          <a:p>
            <a:pPr lvl="1" algn="just"/>
            <a:r>
              <a:rPr lang="es-ES" sz="1300" dirty="0" smtClean="0"/>
              <a:t>Salud del feto, por lo que debe considerarse que algunas exposiciones profesionales pueden interferir la reproducción aunque pasen desapercibidas durante otros periodos.</a:t>
            </a:r>
          </a:p>
          <a:p>
            <a:pPr algn="just"/>
            <a:r>
              <a:rPr lang="es-ES" sz="1600" dirty="0" smtClean="0"/>
              <a:t>La </a:t>
            </a:r>
            <a:r>
              <a:rPr lang="es-ES" sz="1600" dirty="0" smtClean="0"/>
              <a:t>mujer, </a:t>
            </a:r>
            <a:r>
              <a:rPr lang="es-ES" sz="1600" dirty="0" smtClean="0"/>
              <a:t>nace con un número limitado de células germinales desde su nacimiento, cualquier efecto puede producir una disminución de la fecundidad, abortos o menopausia precoz.</a:t>
            </a:r>
          </a:p>
          <a:p>
            <a:pPr lvl="1" algn="just"/>
            <a:r>
              <a:rPr lang="es-ES" sz="1300" dirty="0" smtClean="0"/>
              <a:t> Tomar medidas preventivas adecuadas </a:t>
            </a:r>
            <a:r>
              <a:rPr lang="es-ES" sz="1300" dirty="0" smtClean="0"/>
              <a:t>para prevenir problemas reproductivos durante </a:t>
            </a:r>
            <a:r>
              <a:rPr lang="es-ES" sz="1300" dirty="0" smtClean="0"/>
              <a:t>toda la vida fértil de la mujer </a:t>
            </a:r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Evaluación de riesgos. Revisión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sz="1800" dirty="0" smtClean="0"/>
              <a:t>Deberán volver a evaluarse los puestos de trabajo que puedan verse afectados por: </a:t>
            </a:r>
          </a:p>
          <a:p>
            <a:pPr lvl="1" algn="just"/>
            <a:r>
              <a:rPr lang="es-ES" sz="1800" dirty="0" smtClean="0"/>
              <a:t>La elección de nuevos equipos, sustancias o por la introducción de nuevas tecnologías o la modificación de los lugares de trabajo. </a:t>
            </a:r>
          </a:p>
          <a:p>
            <a:pPr lvl="1" algn="just"/>
            <a:r>
              <a:rPr lang="es-ES" sz="1800" dirty="0" smtClean="0"/>
              <a:t>El cambio en las condiciones de trabajo. </a:t>
            </a:r>
          </a:p>
          <a:p>
            <a:pPr lvl="1" algn="just"/>
            <a:r>
              <a:rPr lang="es-ES" sz="1800" dirty="0" smtClean="0"/>
              <a:t>La incorporación de un trabajador especialmente sensible a las condiciones del puesto. </a:t>
            </a:r>
          </a:p>
          <a:p>
            <a:pPr algn="just"/>
            <a:r>
              <a:rPr lang="es-ES" sz="1800" dirty="0" smtClean="0"/>
              <a:t>Se deberá revisar cuando se hayan detectado daños a la salud o se detecte a través de los controles periódicos que las medidas preventivas son inadecuadas.</a:t>
            </a:r>
          </a:p>
          <a:p>
            <a:pPr algn="just"/>
            <a:r>
              <a:rPr lang="es-ES" sz="1800" dirty="0" smtClean="0"/>
              <a:t>Deberá revisarse igualmente la evaluación inicial con la periodicidad que se acuerde entre la empresa delegados de prevención.</a:t>
            </a:r>
          </a:p>
          <a:p>
            <a:pPr algn="just"/>
            <a:r>
              <a:rPr lang="es-ES" sz="1800" dirty="0" smtClean="0"/>
              <a:t>La evaluación deberá también revisarse cuando así lo establezca una disposición específica. </a:t>
            </a:r>
          </a:p>
          <a:p>
            <a:pPr algn="just">
              <a:buNone/>
              <a:defRPr/>
            </a:pPr>
            <a:r>
              <a:rPr lang="es-ES" sz="1600" b="1" dirty="0" smtClean="0"/>
              <a:t> </a:t>
            </a:r>
            <a:endParaRPr lang="es-ES" sz="1600" dirty="0" smtClean="0"/>
          </a:p>
          <a:p>
            <a:pPr lvl="1" algn="just"/>
            <a:endParaRPr lang="es-ES" sz="1400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dirty="0" smtClean="0"/>
              <a:t>Ley de prevención. ARTICULO 25 : Protección de trabajadores especialmente sensibles 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El </a:t>
            </a:r>
            <a:r>
              <a:rPr lang="es-ES" sz="2900" dirty="0" smtClean="0"/>
              <a:t>empresario garantizará la protección de los trabajadores especialmente sensibles.</a:t>
            </a:r>
          </a:p>
          <a:p>
            <a:pPr lvl="1" algn="just"/>
            <a:r>
              <a:rPr lang="es-ES" sz="2900" dirty="0" smtClean="0"/>
              <a:t>Tener en cuenta en las evaluaciones, tomar las medidas preventivas necesarias.</a:t>
            </a:r>
          </a:p>
          <a:p>
            <a:pPr algn="just"/>
            <a:r>
              <a:rPr lang="es-ES" sz="2900" dirty="0" smtClean="0"/>
              <a:t>Los </a:t>
            </a:r>
            <a:r>
              <a:rPr lang="es-ES" sz="2900" b="1" dirty="0" smtClean="0"/>
              <a:t>trabajadores no serán empleados en aquellos puestos en los que puedan ser puestos en peligro</a:t>
            </a:r>
            <a:r>
              <a:rPr lang="es-ES" sz="2900" dirty="0" smtClean="0"/>
              <a:t>, o puedan no responder a las exigencias  psicofísicas del puesto.</a:t>
            </a:r>
          </a:p>
          <a:p>
            <a:pPr algn="just"/>
            <a:r>
              <a:rPr lang="es-ES" sz="2900" dirty="0" smtClean="0"/>
              <a:t>El </a:t>
            </a:r>
            <a:r>
              <a:rPr lang="es-ES" sz="2900" b="1" dirty="0" smtClean="0"/>
              <a:t>empresario deberá tener en cuenta en las evaluaciones los riesgos que puedan incidir en la procreación, y adoptar las medidas preventivas necesarias:</a:t>
            </a:r>
          </a:p>
          <a:p>
            <a:pPr lvl="1" algn="just"/>
            <a:r>
              <a:rPr lang="es-ES" sz="2900" b="1" dirty="0" smtClean="0"/>
              <a:t>Tanto en cuanto a la fertilidad, como al desarrollo de la descendencia</a:t>
            </a:r>
          </a:p>
          <a:p>
            <a:pPr algn="just"/>
            <a:endParaRPr lang="es-ES" sz="4000" dirty="0" smtClean="0"/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 de prevención. ARTICULO 26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dirty="0" smtClean="0"/>
              <a:t>La evaluación  debe comprender la exposición de las trabajadoras en situación de embarazo o parto reciente:</a:t>
            </a:r>
          </a:p>
          <a:p>
            <a:pPr lvl="1" algn="just"/>
            <a:r>
              <a:rPr lang="es-ES" dirty="0" smtClean="0"/>
              <a:t>A agentes, procedimientos o condiciones de trabajo que puedan influir negativamente en su salud o del feto. </a:t>
            </a:r>
          </a:p>
          <a:p>
            <a:pPr algn="just"/>
            <a:r>
              <a:rPr lang="es-ES" dirty="0" smtClean="0"/>
              <a:t>Si los resultados de la evaluación revelan un riesgo para la seguridad y la salud o repercusión en el embarazo :</a:t>
            </a:r>
          </a:p>
          <a:p>
            <a:pPr lvl="1" algn="just"/>
            <a:r>
              <a:rPr lang="es-ES" dirty="0" smtClean="0"/>
              <a:t>Adoptará las medidas necesarias para evitar la exposición, a través de un adaptación de las condiciones del puesto.</a:t>
            </a:r>
          </a:p>
          <a:p>
            <a:pPr algn="just"/>
            <a:r>
              <a:rPr lang="es-ES" dirty="0" smtClean="0"/>
              <a:t>Dichas medidas incluirán, cuando resulte necesario, la no realización de trabajo nocturno o de trabajo a turnos.</a:t>
            </a:r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Ley de prevención. ARTICULO 26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Cuando la adaptación de las condiciones de trabajo no resulte posible:</a:t>
            </a:r>
          </a:p>
          <a:p>
            <a:pPr lvl="1" algn="just"/>
            <a:r>
              <a:rPr lang="es-ES" sz="2600" dirty="0" smtClean="0"/>
              <a:t>Deberá ser asignada a un puesto de trabajo o función diferente y compatible con su estado. </a:t>
            </a:r>
          </a:p>
          <a:p>
            <a:pPr lvl="1" algn="just"/>
            <a:r>
              <a:rPr lang="es-ES" sz="2600" dirty="0" smtClean="0"/>
              <a:t>En el supuesto de que no existiese puesto de trabajo compatible, la trabajadora podrá ser destinada a un puesto no correspondiente a su grupo o categoría, conservando las retribuciones de su puesto.</a:t>
            </a:r>
          </a:p>
          <a:p>
            <a:pPr algn="just"/>
            <a:r>
              <a:rPr lang="es-ES" dirty="0" smtClean="0"/>
              <a:t>Si dicho cambio de puesto no resulta posible:</a:t>
            </a:r>
          </a:p>
          <a:p>
            <a:pPr lvl="1" algn="just"/>
            <a:r>
              <a:rPr lang="es-ES" sz="2600" dirty="0" smtClean="0"/>
              <a:t>Podrá declararse el paso de la trabajadora a la situación de suspensión del contrato por riesgo durante el embarazo.</a:t>
            </a:r>
          </a:p>
          <a:p>
            <a:pPr algn="just"/>
            <a:r>
              <a:rPr lang="es-ES" dirty="0" smtClean="0"/>
              <a:t>Las trabajadoras embarazadas tendrán derecho a ausentarse del trabajo, con derecho a remuneración, para la realización de exámenes prenatales y técnicas de preparación al parto, previo aviso al empresario y justificación de la necesidad de su realización dentro de la jornada de trabajo.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000" dirty="0" smtClean="0"/>
              <a:t>Información y formación de Las trabajadoras. Articulo 18 ley de </a:t>
            </a:r>
            <a:r>
              <a:rPr lang="es-ES" sz="2000" dirty="0" err="1" smtClean="0"/>
              <a:t>prl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 smtClean="0"/>
              <a:t>El Art. 18 LPRL señala que los trabajadores deberán recibir información de los riesgos de su actividad y de las medidas de prevención y protección.</a:t>
            </a:r>
          </a:p>
          <a:p>
            <a:pPr algn="just"/>
            <a:r>
              <a:rPr lang="es-ES" dirty="0" smtClean="0"/>
              <a:t>Las trabajadoras deben conocer sus derechos y pasos a seguir en caso de riesgo durante el embarazo:</a:t>
            </a:r>
          </a:p>
          <a:p>
            <a:pPr lvl="1" algn="just"/>
            <a:r>
              <a:rPr lang="es-ES" dirty="0" smtClean="0"/>
              <a:t>Saber si su puesto esta en el listado de puestos exentos de riesgo.</a:t>
            </a:r>
          </a:p>
          <a:p>
            <a:pPr lvl="1" algn="just"/>
            <a:r>
              <a:rPr lang="es-ES" dirty="0" smtClean="0"/>
              <a:t>Medidas que tiene que tomar la empresa.</a:t>
            </a:r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Delegados de </a:t>
            </a:r>
            <a:r>
              <a:rPr lang="es-ES" dirty="0" err="1" smtClean="0"/>
              <a:t>prl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ES" dirty="0" smtClean="0"/>
              <a:t>Comprobar que en la evaluación de riesgos estén identificados los riesgos para embarazo y lactancia</a:t>
            </a:r>
          </a:p>
          <a:p>
            <a:pPr algn="just"/>
            <a:r>
              <a:rPr lang="es-ES" dirty="0" smtClean="0"/>
              <a:t>Ser consultados por la empresa en cuanto a la elaboración del listado de puestos exentos de riesgos</a:t>
            </a:r>
          </a:p>
          <a:p>
            <a:pPr algn="just"/>
            <a:r>
              <a:rPr lang="es-ES" dirty="0" smtClean="0"/>
              <a:t>Que la información y formación a las trabajadoras sea adecuada y acorde a los riesgos existentes.</a:t>
            </a:r>
          </a:p>
          <a:p>
            <a:pPr algn="just"/>
            <a:r>
              <a:rPr lang="es-ES" dirty="0" smtClean="0"/>
              <a:t>Conocer y exigir existencia listado y etiquetado de productos químicos </a:t>
            </a:r>
          </a:p>
          <a:p>
            <a:pPr algn="just"/>
            <a:r>
              <a:rPr lang="es-ES" dirty="0" smtClean="0"/>
              <a:t>Evaluación de riesgos ergonómicos </a:t>
            </a:r>
          </a:p>
          <a:p>
            <a:pPr algn="just"/>
            <a:r>
              <a:rPr lang="es-ES" dirty="0" smtClean="0"/>
              <a:t>Protocolos de actuación en caso de embarazo o lactancia con los pasos a seguir cuando la trabajadora comunica su situación (cuando, a quién, cómo...) e intervención de los delegados en el proceso.</a:t>
            </a:r>
          </a:p>
          <a:p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Prestación por riesgo durante el embarazo y la lactancia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286388"/>
            <a:ext cx="3000396" cy="1385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Prestación por riesgo durante el embarazo y la lactancia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La prestación económica por riesgo durante el embarazo o riesgo durante la lactancia natural:</a:t>
            </a:r>
          </a:p>
          <a:p>
            <a:pPr lvl="1" algn="just"/>
            <a:r>
              <a:rPr lang="es-ES" dirty="0" smtClean="0"/>
              <a:t>El subsidio por riesgo durante el embarazo y durante la lactancia natural es del 100% de la base reguladora por contingencias profesionales.</a:t>
            </a:r>
          </a:p>
          <a:p>
            <a:pPr lvl="1" algn="just"/>
            <a:r>
              <a:rPr lang="es-ES" dirty="0" smtClean="0"/>
              <a:t>La trabajadora podrá reincorporarse a su puesto al finalizar la situación que haya originado la suspensión.</a:t>
            </a:r>
          </a:p>
          <a:p>
            <a:pPr lvl="1" algn="just"/>
            <a:r>
              <a:rPr lang="es-ES" dirty="0" smtClean="0"/>
              <a:t>Será nulo el despido durante el período de suspensión del contrato por riesgo durante el embarazo y la lactancia.</a:t>
            </a:r>
          </a:p>
          <a:p>
            <a:pPr algn="just"/>
            <a:r>
              <a:rPr lang="es-ES" b="1" dirty="0" smtClean="0"/>
              <a:t>Hasta la aprobación de la nueva Ley de Igualdad 3/2007: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b="1" dirty="0" smtClean="0"/>
              <a:t>Las prestaciones por suspensión de </a:t>
            </a:r>
            <a:r>
              <a:rPr lang="es-ES" dirty="0" smtClean="0"/>
              <a:t>contrato por riesgo durante el embarazo eran consideradas contingencias comunes</a:t>
            </a:r>
          </a:p>
          <a:p>
            <a:pPr lvl="1" algn="just">
              <a:buFont typeface="Wingdings" pitchFamily="2" charset="2"/>
              <a:buChar char="§"/>
            </a:pPr>
            <a:r>
              <a:rPr lang="es-ES" dirty="0" smtClean="0"/>
              <a:t>No estaba reconocida la suspensión de contrato por riesgo durante la lactancia.</a:t>
            </a:r>
          </a:p>
          <a:p>
            <a:pPr algn="just"/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Proceso de solicitud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Solicitar informe médico de primaria.</a:t>
            </a:r>
          </a:p>
          <a:p>
            <a:pPr lvl="1" algn="just"/>
            <a:r>
              <a:rPr lang="es-ES" dirty="0" smtClean="0"/>
              <a:t>Acreditando embarazo y fecha probable de parto</a:t>
            </a:r>
          </a:p>
          <a:p>
            <a:pPr algn="just"/>
            <a:r>
              <a:rPr lang="es-ES" dirty="0" smtClean="0"/>
              <a:t>Solicitar a la empresa:</a:t>
            </a:r>
          </a:p>
          <a:p>
            <a:pPr lvl="1" algn="just"/>
            <a:r>
              <a:rPr lang="es-ES" dirty="0" smtClean="0"/>
              <a:t> Certificado de la empresa sobre actividad, condiciones del puesto, evaluación de riesgos o informe del servicio de prevención .</a:t>
            </a:r>
          </a:p>
          <a:p>
            <a:pPr algn="just"/>
            <a:r>
              <a:rPr lang="es-ES" dirty="0" smtClean="0"/>
              <a:t>Acudir a la Mutua</a:t>
            </a:r>
          </a:p>
          <a:p>
            <a:pPr lvl="1" algn="just"/>
            <a:r>
              <a:rPr lang="es-ES" dirty="0" smtClean="0"/>
              <a:t>Emite certificación de la existencia de riesgos </a:t>
            </a:r>
          </a:p>
          <a:p>
            <a:pPr algn="just"/>
            <a:r>
              <a:rPr lang="es-ES" dirty="0" smtClean="0"/>
              <a:t>Si la empresa acredita que no es posible el cambio de puesto</a:t>
            </a:r>
          </a:p>
          <a:p>
            <a:pPr lvl="1" algn="just"/>
            <a:r>
              <a:rPr lang="es-ES" dirty="0" smtClean="0">
                <a:sym typeface="Wingdings" pitchFamily="2" charset="2"/>
              </a:rPr>
              <a:t> Suspensión de contrato</a:t>
            </a:r>
          </a:p>
          <a:p>
            <a:pPr algn="just"/>
            <a:r>
              <a:rPr lang="es-ES" dirty="0" smtClean="0">
                <a:sym typeface="Wingdings" pitchFamily="2" charset="2"/>
              </a:rPr>
              <a:t>Solicitar a la Mutua la Prestación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dirty="0" smtClean="0"/>
              <a:t>Si la mutua no reconoce la </a:t>
            </a:r>
            <a:r>
              <a:rPr lang="es-ES" sz="2400" dirty="0" err="1" smtClean="0"/>
              <a:t>situacion</a:t>
            </a:r>
            <a:r>
              <a:rPr lang="es-ES" sz="2400" dirty="0" smtClean="0"/>
              <a:t> de riesgo</a:t>
            </a:r>
            <a:endParaRPr lang="es-E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s-ES" dirty="0" smtClean="0"/>
              <a:t>Presentar una reclamación por escrito en la Mutua, </a:t>
            </a:r>
          </a:p>
          <a:p>
            <a:pPr lvl="1" algn="just"/>
            <a:r>
              <a:rPr lang="es-ES" dirty="0" smtClean="0"/>
              <a:t>Dejando constancia del desacuerdo y pidiendo que se reconsidere la situación de riesgo durante el embarazo y se gestione como contingencia profesional.</a:t>
            </a:r>
          </a:p>
          <a:p>
            <a:pPr algn="just"/>
            <a:r>
              <a:rPr lang="es-ES" dirty="0" smtClean="0"/>
              <a:t>Reclamación en oficina virtual de reclamaciones (</a:t>
            </a:r>
            <a:r>
              <a:rPr lang="es-ES" dirty="0" smtClean="0">
                <a:hlinkClick r:id="rId2"/>
              </a:rPr>
              <a:t>http://www.ovrmatepss.es/virtual/</a:t>
            </a:r>
            <a:r>
              <a:rPr lang="es-ES" dirty="0" smtClean="0"/>
              <a:t>). </a:t>
            </a:r>
          </a:p>
          <a:p>
            <a:pPr lvl="1" algn="just"/>
            <a:r>
              <a:rPr lang="es-ES" dirty="0" smtClean="0"/>
              <a:t>Dicha reclamación la recibe Dirección General de Ordenación de la Seguridad Social y obliga a la Mutua a contestar en 20 días.</a:t>
            </a:r>
          </a:p>
          <a:p>
            <a:pPr algn="just"/>
            <a:r>
              <a:rPr lang="es-ES" dirty="0" smtClean="0"/>
              <a:t>Acudir al médico de cabecera, exponerle la situación y solicitar una baja por enfermedad común, mientras se resuelve la reclamación en la Mutua:</a:t>
            </a:r>
          </a:p>
          <a:p>
            <a:pPr lvl="1" algn="just"/>
            <a:r>
              <a:rPr lang="es-ES" dirty="0" smtClean="0"/>
              <a:t>Presentar una reclamación previa ante el INSS, para que quede constancia de la actuación de la mutua y de nuestro desacuerdo con la misma.</a:t>
            </a:r>
          </a:p>
          <a:p>
            <a:pPr lvl="1" algn="just"/>
            <a:r>
              <a:rPr lang="es-ES" dirty="0" smtClean="0"/>
              <a:t>Iniciar un procedimiento de determinación de contingencia.</a:t>
            </a:r>
          </a:p>
          <a:p>
            <a:pPr lvl="1" algn="just"/>
            <a:r>
              <a:rPr lang="es-ES" dirty="0" smtClean="0"/>
              <a:t>Denuncia a la Inspección de Trabajo.</a:t>
            </a:r>
          </a:p>
          <a:p>
            <a:pPr lvl="1" algn="just"/>
            <a:r>
              <a:rPr lang="es-ES" dirty="0" smtClean="0"/>
              <a:t>Interposición de demanda ante el Juzgado de lo Social para reconocimiento del derecho y de la Prestación.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  <p:pic>
        <p:nvPicPr>
          <p:cNvPr id="5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7738" y="65814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 dirty="0" smtClean="0"/>
              <a:t>Proceso reproductivo femenino. efectos adversos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ES" sz="2400" dirty="0" smtClean="0"/>
              <a:t>Órganos de la reproducción (Controlados por hormonas): </a:t>
            </a:r>
          </a:p>
          <a:p>
            <a:pPr lvl="1" algn="just"/>
            <a:r>
              <a:rPr lang="es-ES" sz="2100" dirty="0" smtClean="0"/>
              <a:t>Ovarios</a:t>
            </a:r>
          </a:p>
          <a:p>
            <a:pPr lvl="1" algn="just"/>
            <a:r>
              <a:rPr lang="es-ES" sz="2100" dirty="0" smtClean="0"/>
              <a:t>Útero </a:t>
            </a:r>
          </a:p>
          <a:p>
            <a:pPr lvl="1" algn="just"/>
            <a:r>
              <a:rPr lang="es-ES" sz="2100" dirty="0" smtClean="0"/>
              <a:t>Trompas de Falopio</a:t>
            </a:r>
          </a:p>
          <a:p>
            <a:pPr algn="just"/>
            <a:r>
              <a:rPr lang="es-ES" sz="2400" dirty="0" smtClean="0"/>
              <a:t>Las hormonas sexuales, estrógeno y progesterona, son producidas por los ovarios.</a:t>
            </a:r>
          </a:p>
          <a:p>
            <a:pPr lvl="1" algn="just"/>
            <a:r>
              <a:rPr lang="es-ES" sz="2100" dirty="0" smtClean="0"/>
              <a:t>Responsables del desarrollo sexual y de nutrir el óvulo fertilizado. </a:t>
            </a:r>
          </a:p>
          <a:p>
            <a:pPr lvl="1" algn="just"/>
            <a:r>
              <a:rPr lang="es-ES" sz="2100" dirty="0" smtClean="0"/>
              <a:t>Contribuyen a la salud básica del corazón, huesos, hígado y otros muchos tejidos.</a:t>
            </a:r>
          </a:p>
          <a:p>
            <a:pPr algn="just"/>
            <a:r>
              <a:rPr lang="es-ES" sz="2400" dirty="0" smtClean="0"/>
              <a:t>Durante el embarazo la placenta produce una hormona (</a:t>
            </a:r>
            <a:r>
              <a:rPr lang="es-ES" sz="2400" dirty="0" err="1" smtClean="0"/>
              <a:t>gonadotropina</a:t>
            </a:r>
            <a:r>
              <a:rPr lang="es-ES" sz="2400" dirty="0" smtClean="0"/>
              <a:t> </a:t>
            </a:r>
            <a:r>
              <a:rPr lang="es-ES" sz="2400" dirty="0" err="1" smtClean="0"/>
              <a:t>coriónica</a:t>
            </a:r>
            <a:r>
              <a:rPr lang="es-ES" sz="2400" dirty="0" smtClean="0"/>
              <a:t> humana, o </a:t>
            </a:r>
            <a:r>
              <a:rPr lang="es-ES" sz="2400" dirty="0" err="1" smtClean="0"/>
              <a:t>hCG</a:t>
            </a:r>
            <a:r>
              <a:rPr lang="es-ES" sz="2400" dirty="0" smtClean="0"/>
              <a:t>), cuya función es la de "apoyar" el embarazo. </a:t>
            </a:r>
          </a:p>
          <a:p>
            <a:pPr algn="just"/>
            <a:r>
              <a:rPr lang="es-ES" sz="2400" dirty="0" smtClean="0"/>
              <a:t>Determinados agentes presentes en el mundo laboral pueden afectar a estas hormonas.</a:t>
            </a:r>
          </a:p>
          <a:p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000" dirty="0" smtClean="0"/>
              <a:t>Bonificaciones de las cuotas empresariales a la Seguridad en contrato </a:t>
            </a:r>
            <a:r>
              <a:rPr lang="es-ES" sz="2000" smtClean="0"/>
              <a:t>de sustitución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S" dirty="0" smtClean="0"/>
              <a:t>Se bonifica el 100% las cuotas empresariales de la Seguridad Social y de las cuotas de recaudación conjunta:</a:t>
            </a:r>
          </a:p>
          <a:p>
            <a:pPr lvl="1" algn="just"/>
            <a:r>
              <a:rPr lang="es-ES" dirty="0" smtClean="0"/>
              <a:t>A los contratos de interinidad con personas desempleadas para sustituir a las trabajadoras, en  suspensión de contrato por riesgo durante el embarazo y la lactancia.</a:t>
            </a:r>
          </a:p>
          <a:p>
            <a:pPr algn="just"/>
            <a:r>
              <a:rPr lang="es-ES" dirty="0" smtClean="0"/>
              <a:t>Si por riesgo durante el embarazo o la lactancia natural, la trabajadora es destinada a un puesto compatible con su estado:</a:t>
            </a:r>
          </a:p>
          <a:p>
            <a:pPr lvl="1" algn="just"/>
            <a:r>
              <a:rPr lang="es-ES" dirty="0" smtClean="0"/>
              <a:t>Se aplicará una reducción del 50% de la aportación empresarial a la Seguridad Social por contingencias comunes.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Incapacidad temporal/ riesgo durante el embarazo/ VACACIONES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" b="1" dirty="0" smtClean="0"/>
              <a:t>Si la trabajadora se encuentra en situación de incapacidad </a:t>
            </a:r>
            <a:r>
              <a:rPr lang="es-ES" dirty="0" smtClean="0"/>
              <a:t>temporal no procede el reconocimiento del subsidio hasta que se extinga la situación de incapacidad temporal.</a:t>
            </a:r>
          </a:p>
          <a:p>
            <a:pPr algn="just"/>
            <a:r>
              <a:rPr lang="es-ES" dirty="0" smtClean="0"/>
              <a:t>Cuando el </a:t>
            </a:r>
            <a:r>
              <a:rPr lang="es-ES" b="1" dirty="0" smtClean="0"/>
              <a:t>periodo de vacaciones </a:t>
            </a:r>
            <a:r>
              <a:rPr lang="es-ES" dirty="0" smtClean="0"/>
              <a:t>fijado coincida en el tiempo con una incapacidad temporal derivada del embarazo, el parto o la lactancia natural o con el periodo de suspensión del contrato de trabajo por maternidad o paternidad:</a:t>
            </a:r>
          </a:p>
          <a:p>
            <a:pPr lvl="1" algn="just"/>
            <a:r>
              <a:rPr lang="es-ES" dirty="0" smtClean="0"/>
              <a:t> Se tendrá derecho a disfrutar las vacaciones en fecha distinta a la de la incapacidad temporal o del permiso. Se podrán disfrutar al finalizar el periodo de suspensión.</a:t>
            </a:r>
          </a:p>
          <a:p>
            <a:pPr algn="just"/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/>
          <a:lstStyle/>
          <a:p>
            <a:r>
              <a:rPr lang="es-ES" dirty="0" smtClean="0"/>
              <a:t>Riesgos laborales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285860"/>
            <a:ext cx="7410480" cy="5169876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s-ES" dirty="0" smtClean="0"/>
              <a:t>Efectos de los riesgos laborales en el ciclo menstrual </a:t>
            </a:r>
            <a:endParaRPr lang="es-ES" dirty="0" smtClean="0"/>
          </a:p>
          <a:p>
            <a:pPr algn="just"/>
            <a:r>
              <a:rPr lang="es-ES" dirty="0" smtClean="0"/>
              <a:t>Preocupación </a:t>
            </a:r>
            <a:r>
              <a:rPr lang="es-ES" dirty="0" smtClean="0"/>
              <a:t>creciente sobre la incidencia de determinados agentes en la fertilidad</a:t>
            </a:r>
            <a:r>
              <a:rPr lang="es-ES" dirty="0" smtClean="0">
                <a:sym typeface="Wingdings" pitchFamily="2" charset="2"/>
              </a:rPr>
              <a:t> Estrés (Legislación insuficiente, no se </a:t>
            </a:r>
            <a:r>
              <a:rPr lang="es-ES" dirty="0" err="1" smtClean="0">
                <a:sym typeface="Wingdings" pitchFamily="2" charset="2"/>
              </a:rPr>
              <a:t>evalua</a:t>
            </a:r>
            <a:r>
              <a:rPr lang="es-ES" dirty="0" smtClean="0">
                <a:sym typeface="Wingdings" pitchFamily="2" charset="2"/>
              </a:rPr>
              <a:t> adecuadamente), productos químicos, </a:t>
            </a:r>
            <a:r>
              <a:rPr lang="es-ES" dirty="0" err="1" smtClean="0">
                <a:sym typeface="Wingdings" pitchFamily="2" charset="2"/>
              </a:rPr>
              <a:t>disruptores</a:t>
            </a:r>
            <a:r>
              <a:rPr lang="es-ES" dirty="0" smtClean="0">
                <a:sym typeface="Wingdings" pitchFamily="2" charset="2"/>
              </a:rPr>
              <a:t> endocrinos (No legislado</a:t>
            </a:r>
            <a:r>
              <a:rPr lang="es-ES" dirty="0" smtClean="0">
                <a:sym typeface="Wingdings" pitchFamily="2" charset="2"/>
              </a:rPr>
              <a:t>)</a:t>
            </a:r>
            <a:endParaRPr lang="es-ES" dirty="0" smtClean="0"/>
          </a:p>
          <a:p>
            <a:pPr algn="just"/>
            <a:r>
              <a:rPr lang="es-ES" dirty="0" smtClean="0"/>
              <a:t>Estrés físico o psíquico/exposición a agentes químicos (</a:t>
            </a:r>
            <a:r>
              <a:rPr lang="es-ES" dirty="0" err="1" smtClean="0"/>
              <a:t>disulfuro</a:t>
            </a:r>
            <a:r>
              <a:rPr lang="es-ES" dirty="0" smtClean="0"/>
              <a:t> de carbono)</a:t>
            </a:r>
          </a:p>
          <a:p>
            <a:pPr lvl="1" algn="just"/>
            <a:r>
              <a:rPr lang="es-ES" dirty="0" smtClean="0"/>
              <a:t>Pueden desorganizar el balance hormonal. </a:t>
            </a:r>
          </a:p>
          <a:p>
            <a:pPr lvl="3" algn="just"/>
            <a:r>
              <a:rPr lang="es-ES" dirty="0" smtClean="0"/>
              <a:t>Induciendo cambios en el ciclo menstrual y la ovulación.</a:t>
            </a:r>
          </a:p>
          <a:p>
            <a:pPr lvl="1" algn="just"/>
            <a:r>
              <a:rPr lang="es-ES" dirty="0" smtClean="0"/>
              <a:t>Si el desequilibrio hormonal es importante puede afectar al estado general de salud</a:t>
            </a:r>
          </a:p>
          <a:p>
            <a:pPr lvl="1" algn="just"/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POSIBLES efectos adversos DERIVADOS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s-ES" dirty="0" smtClean="0"/>
              <a:t>Aproximadamente </a:t>
            </a:r>
            <a:r>
              <a:rPr lang="es-ES" dirty="0" smtClean="0"/>
              <a:t>entre el 10% y el 15% de las parejas no son capaces de concebir un niño después de intentar el embarazo durante 1 año. </a:t>
            </a:r>
          </a:p>
          <a:p>
            <a:pPr lvl="1" algn="just"/>
            <a:r>
              <a:rPr lang="es-ES" dirty="0" smtClean="0"/>
              <a:t>Daños en los </a:t>
            </a:r>
            <a:r>
              <a:rPr lang="es-ES" dirty="0" err="1" smtClean="0"/>
              <a:t>ovocitos</a:t>
            </a:r>
            <a:r>
              <a:rPr lang="es-ES" dirty="0" smtClean="0"/>
              <a:t> de la mujer y </a:t>
            </a:r>
            <a:r>
              <a:rPr lang="es-ES" smtClean="0"/>
              <a:t>problemas hormonales son </a:t>
            </a:r>
            <a:r>
              <a:rPr lang="es-ES" dirty="0" smtClean="0"/>
              <a:t>factores que pueden causar problemas con la fertilidad.</a:t>
            </a:r>
          </a:p>
          <a:p>
            <a:pPr algn="just"/>
            <a:r>
              <a:rPr lang="es-ES" dirty="0" smtClean="0"/>
              <a:t>Aproximadamente 1 de cada 6 embarazos acaba en aborto. Aunque se desconocen muchos de los factores que pueden causar abortos algunos son:</a:t>
            </a:r>
          </a:p>
          <a:p>
            <a:pPr lvl="1" algn="just"/>
            <a:r>
              <a:rPr lang="es-ES" dirty="0" smtClean="0"/>
              <a:t>El </a:t>
            </a:r>
            <a:r>
              <a:rPr lang="es-ES" dirty="0" err="1" smtClean="0"/>
              <a:t>ovocito</a:t>
            </a:r>
            <a:r>
              <a:rPr lang="es-ES" dirty="0" smtClean="0"/>
              <a:t> o el esperma pueden estar dañados y por consiguiente no se completa la fertilización, o el óvulo no sobrevive después de ella. </a:t>
            </a:r>
          </a:p>
          <a:p>
            <a:pPr lvl="1" algn="just"/>
            <a:r>
              <a:rPr lang="es-ES" dirty="0" smtClean="0"/>
              <a:t>Puede existir un problema en el sistema hormonal, necesario para mantener el embarazo. </a:t>
            </a:r>
          </a:p>
          <a:p>
            <a:pPr lvl="1" algn="just"/>
            <a:r>
              <a:rPr lang="es-ES" dirty="0" smtClean="0"/>
              <a:t>El feto puede haberse desarrollado anormalmente. </a:t>
            </a:r>
          </a:p>
          <a:p>
            <a:pPr lvl="1" algn="just"/>
            <a:r>
              <a:rPr lang="es-ES" dirty="0" smtClean="0"/>
              <a:t>Pueden existir problemas en el útero. </a:t>
            </a:r>
          </a:p>
          <a:p>
            <a:pPr algn="just">
              <a:buNone/>
            </a:pPr>
            <a:r>
              <a:rPr lang="es-ES" dirty="0" smtClean="0"/>
              <a:t>La mayoría de las veces las causas no se estudian y quedan indeterminadas</a:t>
            </a:r>
            <a:endParaRPr lang="es-ES" dirty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POSIBLES efectos adversos DERIVADOS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ES" dirty="0" smtClean="0"/>
              <a:t>Aproximadamente del 2% al 3% de los recién nacidos lo hacen con algún defecto.</a:t>
            </a:r>
          </a:p>
          <a:p>
            <a:pPr lvl="1" algn="just"/>
            <a:r>
              <a:rPr lang="es-ES" dirty="0" smtClean="0"/>
              <a:t>Existe todavía poca información sobre su posible origen.</a:t>
            </a:r>
          </a:p>
          <a:p>
            <a:pPr algn="just"/>
            <a:r>
              <a:rPr lang="es-ES" dirty="0" smtClean="0"/>
              <a:t>Aproximadamente el 7% de los recién nacidos son prematuros o de bajo peso. Posibles factores:</a:t>
            </a:r>
          </a:p>
          <a:p>
            <a:pPr lvl="1" algn="just"/>
            <a:r>
              <a:rPr lang="es-ES" dirty="0" smtClean="0"/>
              <a:t>Nutrición materna pobre.</a:t>
            </a:r>
          </a:p>
          <a:p>
            <a:pPr lvl="1" algn="just"/>
            <a:r>
              <a:rPr lang="es-ES" dirty="0" smtClean="0"/>
              <a:t>Consumo de tabaco y alcohol en embarazo </a:t>
            </a:r>
          </a:p>
          <a:p>
            <a:pPr lvl="1" algn="just"/>
            <a:r>
              <a:rPr lang="es-ES" dirty="0" smtClean="0"/>
              <a:t>Factores ambientales indeterminados. Se debería incidir en el estudio de estos factores tanto a nivel ambiental como laboral.</a:t>
            </a:r>
          </a:p>
          <a:p>
            <a:pPr algn="just"/>
            <a:r>
              <a:rPr lang="es-ES" dirty="0" smtClean="0"/>
              <a:t>Aproximadamente el 10% de los niños (en Estados Unidos) tienen algún tipo de incapacidad del desarrollo. </a:t>
            </a:r>
          </a:p>
          <a:p>
            <a:pPr lvl="1" algn="just"/>
            <a:r>
              <a:rPr lang="es-ES" dirty="0" smtClean="0"/>
              <a:t>Algunas veces el cerebro del feto no se desarrolla con normalidad.</a:t>
            </a:r>
          </a:p>
          <a:p>
            <a:pPr algn="just"/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Agentes peligrosos para la </a:t>
            </a:r>
            <a:r>
              <a:rPr lang="es-ES" dirty="0" err="1" smtClean="0"/>
              <a:t>reprodución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 smtClean="0"/>
              <a:t>La NTP proporciona un listado de agentes peligrosos para la reproducción, pero afirma que la no inclusión en la lista no garantiza la ausencia de este tipo de efectos.</a:t>
            </a:r>
          </a:p>
          <a:p>
            <a:pPr lvl="1" algn="just"/>
            <a:r>
              <a:rPr lang="es-ES" dirty="0" smtClean="0"/>
              <a:t> Igual que el Real Decreto 39/1997, que incluye la lista no exhaustiva de los agentes, procedimientos y condiciones de trabajo que deben evaluarse en la protección de la maternidad.</a:t>
            </a:r>
          </a:p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USO: Deberían investigarse más ampliamente los factores que provocan este tipo de efectos. </a:t>
            </a:r>
          </a:p>
          <a:p>
            <a:pPr algn="just"/>
            <a:endParaRPr lang="es-ES" dirty="0" smtClean="0"/>
          </a:p>
        </p:txBody>
      </p:sp>
      <p:pic>
        <p:nvPicPr>
          <p:cNvPr id="4" name="Picture 2" descr="C:\Users\ServiciosSara\Desktop\logo-USO-mi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5338" y="6429047"/>
            <a:ext cx="928662" cy="428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1835</TotalTime>
  <Words>4730</Words>
  <Application>Microsoft Office PowerPoint</Application>
  <PresentationFormat>Presentación en pantalla (4:3)</PresentationFormat>
  <Paragraphs>354</Paragraphs>
  <Slides>51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2" baseType="lpstr">
      <vt:lpstr>Opulento</vt:lpstr>
      <vt:lpstr>INCIDENCIA DE LOS Riesgos laborales EN la reproducción</vt:lpstr>
      <vt:lpstr>Diapositiva 2</vt:lpstr>
      <vt:lpstr>Riesgos para la reproducción femenina y masculina </vt:lpstr>
      <vt:lpstr>Riesgos para la reproducción femenina </vt:lpstr>
      <vt:lpstr>Proceso reproductivo femenino. efectos adversos</vt:lpstr>
      <vt:lpstr>Riesgos laborales</vt:lpstr>
      <vt:lpstr>POSIBLES efectos adversos DERIVADOS </vt:lpstr>
      <vt:lpstr>POSIBLES efectos adversos DERIVADOS </vt:lpstr>
      <vt:lpstr>Agentes peligrosos para la reprodución</vt:lpstr>
      <vt:lpstr>Agentes peligrosos para la reproducción</vt:lpstr>
      <vt:lpstr>Agentes peligrosos para la reproducción</vt:lpstr>
      <vt:lpstr>Diapositiva 12</vt:lpstr>
      <vt:lpstr>PRODUCTOS QUÍMICOS </vt:lpstr>
      <vt:lpstr>Tóxicos para la reproducion masculina </vt:lpstr>
      <vt:lpstr>Sustancias mutagénicas</vt:lpstr>
      <vt:lpstr> Implicaciones preventivas</vt:lpstr>
      <vt:lpstr>Riesgos para el embarazo y la lactancia </vt:lpstr>
      <vt:lpstr>RIESGOS EMBARAZO Y LACTANCIA </vt:lpstr>
      <vt:lpstr>riesgos embarazo. Real decreto 39/1997</vt:lpstr>
      <vt:lpstr>Anexo VII. Lista no exhaustiva de agentes, procedimientos y condiciones de trabajo que pueden influir negativamente en la salud de las trabajadoras embarazadas o en período de lactancia.</vt:lpstr>
      <vt:lpstr>Anexo VII. Lista no exhaustiva de agentes, procedimientos y condiciones de trabajo que pueden influir negativamente en la salud de las trabajadoras embarazadas o en período de lactancia </vt:lpstr>
      <vt:lpstr>Anexo VII. Lista no exhaustiva de agentes, procedimientos y condiciones de trabajo que pueden influir negativamente en la salud de las trabajadoras embarazadas o en período de lactancia.</vt:lpstr>
      <vt:lpstr>Anexo VII. Lista no exhaustiva de agentes, procedimientos y condiciones de trabajo que pueden influir negativamente en la salud de las trabajadoras embarazadas.</vt:lpstr>
      <vt:lpstr>Anexo VIII. Lista no exhaustiva de agentes y condiciones de trabajo a los cuales no podrá haber riesgo de exposición.   </vt:lpstr>
      <vt:lpstr>ANEXO VIII. LISTA NO EXHAUSTIVA DE AGENTES Y CONDICIONES DE TRABAJO A LOS CUALES NO PODRÁ HABER RIESGO DE EXPOSICIÓN. </vt:lpstr>
      <vt:lpstr>La tabla tiene carencias importantes</vt:lpstr>
      <vt:lpstr> ¿Qué son los disruptores endocrinos? </vt:lpstr>
      <vt:lpstr>Efectos en los seres humanos</vt:lpstr>
      <vt:lpstr>Diapositiva 29</vt:lpstr>
      <vt:lpstr>Criterios para la evaluación de riesgos Guia sego  </vt:lpstr>
      <vt:lpstr>RIESGOS RECOGIDOS EN LA GUÍA SEGO</vt:lpstr>
      <vt:lpstr>RIESGOS FÍSICOS </vt:lpstr>
      <vt:lpstr>Radiaciones</vt:lpstr>
      <vt:lpstr>Vibraciones </vt:lpstr>
      <vt:lpstr>Ruido </vt:lpstr>
      <vt:lpstr>Temperaturas extremas </vt:lpstr>
      <vt:lpstr>Actuación sindical </vt:lpstr>
      <vt:lpstr>PLAN DE PREVENCIÓN. Evaluación de riesgos </vt:lpstr>
      <vt:lpstr>PLAN DE PREVENCIÓN. Evaluación de riesgos.</vt:lpstr>
      <vt:lpstr>Evaluación de riesgos. Revisión </vt:lpstr>
      <vt:lpstr>Ley de prevención. ARTICULO 25 : Protección de trabajadores especialmente sensibles </vt:lpstr>
      <vt:lpstr>Ley de prevención. ARTICULO 26</vt:lpstr>
      <vt:lpstr>Ley de prevención. ARTICULO 26</vt:lpstr>
      <vt:lpstr>Información y formación de Las trabajadoras. Articulo 18 ley de prl</vt:lpstr>
      <vt:lpstr>Delegados de prl</vt:lpstr>
      <vt:lpstr>Prestación por riesgo durante el embarazo y la lactancia  </vt:lpstr>
      <vt:lpstr>Prestación por riesgo durante el embarazo y la lactancia </vt:lpstr>
      <vt:lpstr>Proceso de solicitud</vt:lpstr>
      <vt:lpstr>Si la mutua no reconoce la situacion de riesgo</vt:lpstr>
      <vt:lpstr>Bonificaciones de las cuotas empresariales a la Seguridad en contrato de sustitución</vt:lpstr>
      <vt:lpstr>Incapacidad temporal/ riesgo durante el embarazo/ VACACIONES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Riesgos para la reproduccción, el embasrazo y la lactancia</dc:title>
  <dc:creator>ServiciosSara</dc:creator>
  <cp:lastModifiedBy>usuario</cp:lastModifiedBy>
  <cp:revision>381</cp:revision>
  <dcterms:created xsi:type="dcterms:W3CDTF">2016-03-02T16:43:07Z</dcterms:created>
  <dcterms:modified xsi:type="dcterms:W3CDTF">2016-03-21T08:17:43Z</dcterms:modified>
</cp:coreProperties>
</file>